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0"/>
  </p:notesMasterIdLst>
  <p:handoutMasterIdLst>
    <p:handoutMasterId r:id="rId21"/>
  </p:handoutMasterIdLst>
  <p:sldIdLst>
    <p:sldId id="268" r:id="rId2"/>
    <p:sldId id="274" r:id="rId3"/>
    <p:sldId id="276" r:id="rId4"/>
    <p:sldId id="259" r:id="rId5"/>
    <p:sldId id="278" r:id="rId6"/>
    <p:sldId id="279" r:id="rId7"/>
    <p:sldId id="280" r:id="rId8"/>
    <p:sldId id="281" r:id="rId9"/>
    <p:sldId id="270" r:id="rId10"/>
    <p:sldId id="282" r:id="rId11"/>
    <p:sldId id="260" r:id="rId12"/>
    <p:sldId id="261" r:id="rId13"/>
    <p:sldId id="271" r:id="rId14"/>
    <p:sldId id="264" r:id="rId15"/>
    <p:sldId id="265" r:id="rId16"/>
    <p:sldId id="272" r:id="rId17"/>
    <p:sldId id="283" r:id="rId18"/>
    <p:sldId id="267"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garet Wrobel" initials="MW" lastIdx="17" clrIdx="0">
    <p:extLst>
      <p:ext uri="{19B8F6BF-5375-455C-9EA6-DF929625EA0E}">
        <p15:presenceInfo xmlns:p15="http://schemas.microsoft.com/office/powerpoint/2012/main" userId="S-1-5-21-660611534-1197760303-1947940980-70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94660"/>
  </p:normalViewPr>
  <p:slideViewPr>
    <p:cSldViewPr snapToGrid="0">
      <p:cViewPr varScale="1">
        <p:scale>
          <a:sx n="82" d="100"/>
          <a:sy n="82" d="100"/>
        </p:scale>
        <p:origin x="56" y="92"/>
      </p:cViewPr>
      <p:guideLst/>
    </p:cSldViewPr>
  </p:slid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gan Holdbrook" userId="9bd5222e-c63c-4816-9538-e1166ff3af6f" providerId="ADAL" clId="{1F3F1DEF-61AC-41D4-8974-4CCA90897621}"/>
    <pc:docChg chg="modSld">
      <pc:chgData name="Megan Holdbrook" userId="9bd5222e-c63c-4816-9538-e1166ff3af6f" providerId="ADAL" clId="{1F3F1DEF-61AC-41D4-8974-4CCA90897621}" dt="2021-10-14T17:50:02.834" v="1" actId="20577"/>
      <pc:docMkLst>
        <pc:docMk/>
      </pc:docMkLst>
      <pc:sldChg chg="modSp mod">
        <pc:chgData name="Megan Holdbrook" userId="9bd5222e-c63c-4816-9538-e1166ff3af6f" providerId="ADAL" clId="{1F3F1DEF-61AC-41D4-8974-4CCA90897621}" dt="2021-10-14T17:50:02.834" v="1" actId="20577"/>
        <pc:sldMkLst>
          <pc:docMk/>
          <pc:sldMk cId="1515541073" sldId="283"/>
        </pc:sldMkLst>
        <pc:spChg chg="mod">
          <ac:chgData name="Megan Holdbrook" userId="9bd5222e-c63c-4816-9538-e1166ff3af6f" providerId="ADAL" clId="{1F3F1DEF-61AC-41D4-8974-4CCA90897621}" dt="2021-10-14T17:50:02.834" v="1" actId="20577"/>
          <ac:spMkLst>
            <pc:docMk/>
            <pc:sldMk cId="1515541073" sldId="28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076B555-8080-490B-9780-5D36A575F36D}" type="datetimeFigureOut">
              <a:rPr lang="en-US" smtClean="0"/>
              <a:t>10/14/2021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E2FEE3E-1DF7-4B92-B3E5-96128754C363}" type="slidenum">
              <a:rPr lang="en-US" smtClean="0"/>
              <a:t>‹#›</a:t>
            </a:fld>
            <a:endParaRPr lang="en-US" dirty="0"/>
          </a:p>
        </p:txBody>
      </p:sp>
    </p:spTree>
    <p:extLst>
      <p:ext uri="{BB962C8B-B14F-4D97-AF65-F5344CB8AC3E}">
        <p14:creationId xmlns:p14="http://schemas.microsoft.com/office/powerpoint/2010/main" val="1185233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422C778-BB13-470B-BDD6-77D7298E9CCC}" type="datetimeFigureOut">
              <a:rPr lang="en-US" smtClean="0"/>
              <a:t>10/14/2021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3EEA65-EB16-471F-A19E-900AA86AC5D7}" type="slidenum">
              <a:rPr lang="en-US" smtClean="0"/>
              <a:t>‹#›</a:t>
            </a:fld>
            <a:endParaRPr lang="en-US" dirty="0"/>
          </a:p>
        </p:txBody>
      </p:sp>
    </p:spTree>
    <p:extLst>
      <p:ext uri="{BB962C8B-B14F-4D97-AF65-F5344CB8AC3E}">
        <p14:creationId xmlns:p14="http://schemas.microsoft.com/office/powerpoint/2010/main" val="4122691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3EEA65-EB16-471F-A19E-900AA86AC5D7}" type="slidenum">
              <a:rPr lang="en-US" smtClean="0"/>
              <a:t>1</a:t>
            </a:fld>
            <a:endParaRPr lang="en-US" dirty="0"/>
          </a:p>
        </p:txBody>
      </p:sp>
    </p:spTree>
    <p:extLst>
      <p:ext uri="{BB962C8B-B14F-4D97-AF65-F5344CB8AC3E}">
        <p14:creationId xmlns:p14="http://schemas.microsoft.com/office/powerpoint/2010/main" val="1689256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3EEA65-EB16-471F-A19E-900AA86AC5D7}" type="slidenum">
              <a:rPr lang="en-US" smtClean="0"/>
              <a:t>2</a:t>
            </a:fld>
            <a:endParaRPr lang="en-US" dirty="0"/>
          </a:p>
        </p:txBody>
      </p:sp>
    </p:spTree>
    <p:extLst>
      <p:ext uri="{BB962C8B-B14F-4D97-AF65-F5344CB8AC3E}">
        <p14:creationId xmlns:p14="http://schemas.microsoft.com/office/powerpoint/2010/main" val="3168362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3EEA65-EB16-471F-A19E-900AA86AC5D7}" type="slidenum">
              <a:rPr lang="en-US" smtClean="0"/>
              <a:t>4</a:t>
            </a:fld>
            <a:endParaRPr lang="en-US" dirty="0"/>
          </a:p>
        </p:txBody>
      </p:sp>
    </p:spTree>
    <p:extLst>
      <p:ext uri="{BB962C8B-B14F-4D97-AF65-F5344CB8AC3E}">
        <p14:creationId xmlns:p14="http://schemas.microsoft.com/office/powerpoint/2010/main" val="3970079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3EEA65-EB16-471F-A19E-900AA86AC5D7}" type="slidenum">
              <a:rPr lang="en-US" smtClean="0"/>
              <a:t>11</a:t>
            </a:fld>
            <a:endParaRPr lang="en-US" dirty="0"/>
          </a:p>
        </p:txBody>
      </p:sp>
    </p:spTree>
    <p:extLst>
      <p:ext uri="{BB962C8B-B14F-4D97-AF65-F5344CB8AC3E}">
        <p14:creationId xmlns:p14="http://schemas.microsoft.com/office/powerpoint/2010/main" val="1268663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3EEA65-EB16-471F-A19E-900AA86AC5D7}" type="slidenum">
              <a:rPr lang="en-US" smtClean="0"/>
              <a:t>12</a:t>
            </a:fld>
            <a:endParaRPr lang="en-US" dirty="0"/>
          </a:p>
        </p:txBody>
      </p:sp>
    </p:spTree>
    <p:extLst>
      <p:ext uri="{BB962C8B-B14F-4D97-AF65-F5344CB8AC3E}">
        <p14:creationId xmlns:p14="http://schemas.microsoft.com/office/powerpoint/2010/main" val="757313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3EEA65-EB16-471F-A19E-900AA86AC5D7}" type="slidenum">
              <a:rPr lang="en-US" smtClean="0"/>
              <a:t>14</a:t>
            </a:fld>
            <a:endParaRPr lang="en-US" dirty="0"/>
          </a:p>
        </p:txBody>
      </p:sp>
    </p:spTree>
    <p:extLst>
      <p:ext uri="{BB962C8B-B14F-4D97-AF65-F5344CB8AC3E}">
        <p14:creationId xmlns:p14="http://schemas.microsoft.com/office/powerpoint/2010/main" val="3190671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3EEA65-EB16-471F-A19E-900AA86AC5D7}" type="slidenum">
              <a:rPr lang="en-US" smtClean="0"/>
              <a:t>15</a:t>
            </a:fld>
            <a:endParaRPr lang="en-US" dirty="0"/>
          </a:p>
        </p:txBody>
      </p:sp>
    </p:spTree>
    <p:extLst>
      <p:ext uri="{BB962C8B-B14F-4D97-AF65-F5344CB8AC3E}">
        <p14:creationId xmlns:p14="http://schemas.microsoft.com/office/powerpoint/2010/main" val="1258176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THE END OF THE</a:t>
            </a:r>
            <a:r>
              <a:rPr lang="en-US" baseline="0" dirty="0"/>
              <a:t> DAY BOTH SIDES WANT TO ACHIEVE A COHISIVE WORKING ENVIRONMENT. </a:t>
            </a:r>
            <a:endParaRPr lang="en-US" dirty="0"/>
          </a:p>
        </p:txBody>
      </p:sp>
      <p:sp>
        <p:nvSpPr>
          <p:cNvPr id="4" name="Slide Number Placeholder 3"/>
          <p:cNvSpPr>
            <a:spLocks noGrp="1"/>
          </p:cNvSpPr>
          <p:nvPr>
            <p:ph type="sldNum" sz="quarter" idx="10"/>
          </p:nvPr>
        </p:nvSpPr>
        <p:spPr/>
        <p:txBody>
          <a:bodyPr/>
          <a:lstStyle/>
          <a:p>
            <a:fld id="{EB3EEA65-EB16-471F-A19E-900AA86AC5D7}" type="slidenum">
              <a:rPr lang="en-US" smtClean="0"/>
              <a:t>18</a:t>
            </a:fld>
            <a:endParaRPr lang="en-US" dirty="0"/>
          </a:p>
        </p:txBody>
      </p:sp>
    </p:spTree>
    <p:extLst>
      <p:ext uri="{BB962C8B-B14F-4D97-AF65-F5344CB8AC3E}">
        <p14:creationId xmlns:p14="http://schemas.microsoft.com/office/powerpoint/2010/main" val="1213222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1032040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2112772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A42CBA-27AA-44D7-8B4D-4885BCD26918}"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26057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4216859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A42CBA-27AA-44D7-8B4D-4885BCD26918}"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9579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41628340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2066298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132864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127576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2170074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4051692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93009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2386412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102039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177519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F739138-DCE6-41D2-B2D7-12CFF1E39D7A}" type="datetimeFigureOut">
              <a:rPr lang="en-US" smtClean="0"/>
              <a:t>10/14/2021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A42CBA-27AA-44D7-8B4D-4885BCD26918}" type="slidenum">
              <a:rPr lang="en-US" smtClean="0"/>
              <a:t>‹#›</a:t>
            </a:fld>
            <a:endParaRPr lang="en-US" dirty="0"/>
          </a:p>
        </p:txBody>
      </p:sp>
    </p:spTree>
    <p:extLst>
      <p:ext uri="{BB962C8B-B14F-4D97-AF65-F5344CB8AC3E}">
        <p14:creationId xmlns:p14="http://schemas.microsoft.com/office/powerpoint/2010/main" val="2806239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739138-DCE6-41D2-B2D7-12CFF1E39D7A}" type="datetimeFigureOut">
              <a:rPr lang="en-US" smtClean="0"/>
              <a:t>10/14/2021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6A42CBA-27AA-44D7-8B4D-4885BCD26918}" type="slidenum">
              <a:rPr lang="en-US" smtClean="0"/>
              <a:t>‹#›</a:t>
            </a:fld>
            <a:endParaRPr lang="en-US" dirty="0"/>
          </a:p>
        </p:txBody>
      </p:sp>
    </p:spTree>
    <p:extLst>
      <p:ext uri="{BB962C8B-B14F-4D97-AF65-F5344CB8AC3E}">
        <p14:creationId xmlns:p14="http://schemas.microsoft.com/office/powerpoint/2010/main" val="414623894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973.cupe.c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Wellness%20Committee/Wellness%20rep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New%20memeber%20package/CUPE%20Member%20in%20Good%20Standing%20Application%20Form.pdf"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9" name="Picture 103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230" y="2614189"/>
            <a:ext cx="4427011" cy="4045497"/>
          </a:xfrm>
          <a:prstGeom prst="rect">
            <a:avLst/>
          </a:prstGeom>
        </p:spPr>
      </p:pic>
      <p:sp>
        <p:nvSpPr>
          <p:cNvPr id="1040" name="Rectangle 1039"/>
          <p:cNvSpPr/>
          <p:nvPr/>
        </p:nvSpPr>
        <p:spPr>
          <a:xfrm rot="1456080">
            <a:off x="823328" y="2666050"/>
            <a:ext cx="10251053" cy="1009585"/>
          </a:xfrm>
          <a:prstGeom prst="rect">
            <a:avLst/>
          </a:prstGeom>
          <a:noFill/>
        </p:spPr>
        <p:txBody>
          <a:bodyPr wrap="square" lIns="91440" tIns="45720" rIns="91440" bIns="45720">
            <a:spAutoFit/>
          </a:bodyPr>
          <a:lstStyle/>
          <a:p>
            <a:pPr algn="ctr"/>
            <a:r>
              <a:rPr lang="en-US" sz="6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rPr>
              <a:t>WORKING TOGETHER</a:t>
            </a:r>
          </a:p>
        </p:txBody>
      </p:sp>
      <p:pic>
        <p:nvPicPr>
          <p:cNvPr id="5" name="Picture 2" descr="See the source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2590" y="701533"/>
            <a:ext cx="3018817" cy="30188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9011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31007" y="360585"/>
            <a:ext cx="4712616" cy="963251"/>
          </a:xfrm>
          <a:prstGeom prst="rect">
            <a:avLst/>
          </a:prstGeom>
        </p:spPr>
      </p:pic>
      <p:sp>
        <p:nvSpPr>
          <p:cNvPr id="5" name="Rectangle 4"/>
          <p:cNvSpPr/>
          <p:nvPr/>
        </p:nvSpPr>
        <p:spPr>
          <a:xfrm>
            <a:off x="553453" y="1612232"/>
            <a:ext cx="8590547" cy="3195747"/>
          </a:xfrm>
          <a:prstGeom prst="rect">
            <a:avLst/>
          </a:prstGeom>
        </p:spPr>
        <p:txBody>
          <a:bodyPr wrap="square">
            <a:spAutoFit/>
          </a:bodyPr>
          <a:lstStyle/>
          <a:p>
            <a:pPr marL="342900" lvl="0" indent="-34290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Unions allow workers to become united, to mobilize and  to come together during times of collective agreements and negotiations.</a:t>
            </a:r>
          </a:p>
          <a:p>
            <a:pPr marL="342900" lvl="0" indent="-34290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Unions help make a workplace more fair. </a:t>
            </a:r>
          </a:p>
          <a:p>
            <a:pPr marL="342900" lvl="0" indent="-34290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In a unionized workplace you have a voice and an advocate. </a:t>
            </a:r>
          </a:p>
          <a:p>
            <a:pPr marL="342900" lvl="0" indent="-34290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A union is there to be strong and united and to be there for workers in their struggles.</a:t>
            </a:r>
          </a:p>
          <a:p>
            <a:pPr marL="342900" lvl="0" indent="-34290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Unions do international solidarity work and stand up against human rights violations.  </a:t>
            </a:r>
          </a:p>
          <a:p>
            <a:pPr marL="342900" lvl="0" indent="-34290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Unions are instrumental in fighting for workers’ right to safety in the workplace. </a:t>
            </a:r>
            <a:endParaRPr lang="en-US" sz="1600" dirty="0">
              <a:solidFill>
                <a:prstClr val="black">
                  <a:lumMod val="75000"/>
                  <a:lumOff val="25000"/>
                </a:prstClr>
              </a:solidFill>
            </a:endParaRPr>
          </a:p>
        </p:txBody>
      </p:sp>
    </p:spTree>
    <p:extLst>
      <p:ext uri="{BB962C8B-B14F-4D97-AF65-F5344CB8AC3E}">
        <p14:creationId xmlns:p14="http://schemas.microsoft.com/office/powerpoint/2010/main" val="1296158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panose="020B0604030504040204" pitchFamily="34" charset="0"/>
                <a:ea typeface="Verdana" panose="020B0604030504040204" pitchFamily="34" charset="0"/>
              </a:rPr>
              <a:t>The Grievance Process</a:t>
            </a:r>
          </a:p>
        </p:txBody>
      </p:sp>
      <p:sp>
        <p:nvSpPr>
          <p:cNvPr id="3" name="Content Placeholder 2"/>
          <p:cNvSpPr>
            <a:spLocks noGrp="1"/>
          </p:cNvSpPr>
          <p:nvPr>
            <p:ph idx="1"/>
          </p:nvPr>
        </p:nvSpPr>
        <p:spPr>
          <a:xfrm>
            <a:off x="677334" y="1540043"/>
            <a:ext cx="8596668" cy="4501320"/>
          </a:xfrm>
        </p:spPr>
        <p:txBody>
          <a:bodyPr>
            <a:normAutofit/>
          </a:bodyPr>
          <a:lstStyle/>
          <a:p>
            <a:pPr lvl="1"/>
            <a:r>
              <a:rPr lang="en-US" dirty="0">
                <a:latin typeface="Verdana" panose="020B0604030504040204" pitchFamily="34" charset="0"/>
                <a:ea typeface="Verdana" panose="020B0604030504040204" pitchFamily="34" charset="0"/>
              </a:rPr>
              <a:t>When a member is disciplined or if the rights as identified in a Collective Agreement are violated the Union proceeds with the grievance process (on behalf od its members)</a:t>
            </a:r>
          </a:p>
          <a:p>
            <a:pPr lvl="1"/>
            <a:r>
              <a:rPr lang="en-US" dirty="0">
                <a:latin typeface="Verdana" panose="020B0604030504040204" pitchFamily="34" charset="0"/>
                <a:ea typeface="Verdana" panose="020B0604030504040204" pitchFamily="34" charset="0"/>
              </a:rPr>
              <a:t>Local executive and/or Stewards as per member’s request will initiate  the grievance process and  support a member through all its steps (as identified in the Collective Agreement)</a:t>
            </a:r>
          </a:p>
          <a:p>
            <a:pPr lvl="1"/>
            <a:r>
              <a:rPr lang="en-US" dirty="0">
                <a:latin typeface="Verdana" panose="020B0604030504040204" pitchFamily="34" charset="0"/>
                <a:ea typeface="Verdana" panose="020B0604030504040204" pitchFamily="34" charset="0"/>
              </a:rPr>
              <a:t>If a resolve is not found during this process then the Union has the right to seek resolve either through the mediation or arbitration process.</a:t>
            </a:r>
          </a:p>
          <a:p>
            <a:pPr lvl="1"/>
            <a:r>
              <a:rPr lang="en-US" dirty="0">
                <a:latin typeface="Verdana" panose="020B0604030504040204" pitchFamily="34" charset="0"/>
                <a:ea typeface="Verdana" panose="020B0604030504040204" pitchFamily="34" charset="0"/>
              </a:rPr>
              <a:t>The mediation process involves a mediator who listens to both sides of the argument and tries to find a resolve that is amenable to both parties.</a:t>
            </a:r>
          </a:p>
          <a:p>
            <a:pPr lvl="1"/>
            <a:r>
              <a:rPr lang="en-US" dirty="0">
                <a:latin typeface="Verdana" panose="020B0604030504040204" pitchFamily="34" charset="0"/>
                <a:ea typeface="Verdana" panose="020B0604030504040204" pitchFamily="34" charset="0"/>
              </a:rPr>
              <a:t>At the Mediation/Arbitration stage the County has the option of hearing the grievance either at mediation or arbitration.  Mediation is the least expensive way to go.</a:t>
            </a:r>
          </a:p>
        </p:txBody>
      </p:sp>
    </p:spTree>
    <p:extLst>
      <p:ext uri="{BB962C8B-B14F-4D97-AF65-F5344CB8AC3E}">
        <p14:creationId xmlns:p14="http://schemas.microsoft.com/office/powerpoint/2010/main" val="21610528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7923"/>
          </a:xfrm>
        </p:spPr>
        <p:txBody>
          <a:bodyPr/>
          <a:lstStyle/>
          <a:p>
            <a:r>
              <a:rPr lang="en-US" dirty="0">
                <a:latin typeface="Verdana" panose="020B0604030504040204" pitchFamily="34" charset="0"/>
                <a:ea typeface="Verdana" panose="020B0604030504040204" pitchFamily="34" charset="0"/>
              </a:rPr>
              <a:t>The Bargaining Process</a:t>
            </a:r>
          </a:p>
        </p:txBody>
      </p:sp>
      <p:sp>
        <p:nvSpPr>
          <p:cNvPr id="3" name="Content Placeholder 2"/>
          <p:cNvSpPr>
            <a:spLocks noGrp="1"/>
          </p:cNvSpPr>
          <p:nvPr>
            <p:ph idx="1"/>
          </p:nvPr>
        </p:nvSpPr>
        <p:spPr>
          <a:xfrm>
            <a:off x="677334" y="1317522"/>
            <a:ext cx="8596668" cy="5456903"/>
          </a:xfrm>
        </p:spPr>
        <p:txBody>
          <a:bodyPr>
            <a:noAutofit/>
          </a:bodyPr>
          <a:lstStyle/>
          <a:p>
            <a:pPr marL="0" indent="0">
              <a:buNone/>
            </a:pPr>
            <a:endParaRPr lang="en-US" sz="1600" b="1" dirty="0">
              <a:latin typeface="Verdana" panose="020B0604030504040204" pitchFamily="34" charset="0"/>
              <a:ea typeface="Verdana" panose="020B0604030504040204" pitchFamily="34" charset="0"/>
            </a:endParaRPr>
          </a:p>
          <a:p>
            <a:pPr marL="0" indent="0">
              <a:buNone/>
            </a:pPr>
            <a:r>
              <a:rPr lang="en-US" sz="1600" b="1" dirty="0">
                <a:latin typeface="Verdana" panose="020B0604030504040204" pitchFamily="34" charset="0"/>
                <a:ea typeface="Verdana" panose="020B0604030504040204" pitchFamily="34" charset="0"/>
              </a:rPr>
              <a:t>Step 1. Notice to Bargain (Negotiating new Collective Agreement terms)</a:t>
            </a:r>
          </a:p>
          <a:p>
            <a:pPr lvl="1"/>
            <a:r>
              <a:rPr lang="en-US" dirty="0">
                <a:latin typeface="Verdana" panose="020B0604030504040204" pitchFamily="34" charset="0"/>
                <a:ea typeface="Verdana" panose="020B0604030504040204" pitchFamily="34" charset="0"/>
              </a:rPr>
              <a:t>During the last ninety (90) days of the term of a Collective Agreement either party can be served by Notice to Bargain. This notice needs to be served in writing.</a:t>
            </a:r>
          </a:p>
          <a:p>
            <a:pPr lvl="1"/>
            <a:r>
              <a:rPr lang="en-US" dirty="0">
                <a:latin typeface="Verdana" panose="020B0604030504040204" pitchFamily="34" charset="0"/>
                <a:ea typeface="Verdana" panose="020B0604030504040204" pitchFamily="34" charset="0"/>
              </a:rPr>
              <a:t>If neither party gives notice to bargain, the collective agreement remains in effect for another year.</a:t>
            </a:r>
          </a:p>
          <a:p>
            <a:pPr marL="0" indent="0">
              <a:buNone/>
            </a:pPr>
            <a:r>
              <a:rPr lang="en-US" sz="1600" b="1" dirty="0">
                <a:latin typeface="Verdana" panose="020B0604030504040204" pitchFamily="34" charset="0"/>
                <a:ea typeface="Verdana" panose="020B0604030504040204" pitchFamily="34" charset="0"/>
              </a:rPr>
              <a:t>Step 2. Exchange Proposals (Acting on Notice to Bargain) </a:t>
            </a:r>
          </a:p>
          <a:p>
            <a:pPr lvl="1"/>
            <a:r>
              <a:rPr lang="en-US" dirty="0">
                <a:latin typeface="Verdana" panose="020B0604030504040204" pitchFamily="34" charset="0"/>
                <a:ea typeface="Verdana" panose="020B0604030504040204" pitchFamily="34" charset="0"/>
              </a:rPr>
              <a:t>Legislation requires the parties  to meet within 15 days from notice being given, unless agreement is made to meet later</a:t>
            </a:r>
          </a:p>
          <a:p>
            <a:pPr lvl="1"/>
            <a:r>
              <a:rPr lang="en-US" dirty="0">
                <a:latin typeface="Verdana" panose="020B0604030504040204" pitchFamily="34" charset="0"/>
                <a:ea typeface="Verdana" panose="020B0604030504040204" pitchFamily="34" charset="0"/>
              </a:rPr>
              <a:t>Survey is sent out to all membership to consult on/gather information regarding new terms of collective agreement-  Based on the information collected </a:t>
            </a:r>
            <a:r>
              <a:rPr lang="en-US" b="1" dirty="0">
                <a:latin typeface="Verdana" panose="020B0604030504040204" pitchFamily="34" charset="0"/>
                <a:ea typeface="Verdana" panose="020B0604030504040204" pitchFamily="34" charset="0"/>
              </a:rPr>
              <a:t>proposals are formulated</a:t>
            </a:r>
          </a:p>
          <a:p>
            <a:pPr lvl="1"/>
            <a:r>
              <a:rPr lang="en-US" b="1" dirty="0">
                <a:latin typeface="Verdana" panose="020B0604030504040204" pitchFamily="34" charset="0"/>
                <a:ea typeface="Verdana" panose="020B0604030504040204" pitchFamily="34" charset="0"/>
              </a:rPr>
              <a:t>Proposals</a:t>
            </a:r>
            <a:r>
              <a:rPr lang="en-US" dirty="0">
                <a:latin typeface="Verdana" panose="020B0604030504040204" pitchFamily="34" charset="0"/>
                <a:ea typeface="Verdana" panose="020B0604030504040204" pitchFamily="34" charset="0"/>
              </a:rPr>
              <a:t> represent the ideal language that party want to achieve in their next collective agreement, based on past grievances, language changes, and monetary factors</a:t>
            </a:r>
          </a:p>
          <a:p>
            <a:endParaRPr lang="en-US" sz="1600" dirty="0">
              <a:latin typeface="Verdana" panose="020B0604030504040204" pitchFamily="34" charset="0"/>
              <a:ea typeface="Verdana" panose="020B0604030504040204" pitchFamily="34" charset="0"/>
            </a:endParaRPr>
          </a:p>
          <a:p>
            <a:endParaRPr lang="en-US" sz="1600" dirty="0">
              <a:latin typeface="Verdana" panose="020B0604030504040204" pitchFamily="34" charset="0"/>
              <a:ea typeface="Verdana" panose="020B0604030504040204" pitchFamily="34" charset="0"/>
            </a:endParaRPr>
          </a:p>
          <a:p>
            <a:pPr marL="0" indent="0">
              <a:buNone/>
            </a:pPr>
            <a:endParaRPr lang="en-US"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29243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10800000" flipV="1">
            <a:off x="601578" y="1600200"/>
            <a:ext cx="8458199" cy="1451679"/>
          </a:xfrm>
          <a:prstGeom prst="rect">
            <a:avLst/>
          </a:prstGeom>
        </p:spPr>
        <p:txBody>
          <a:bodyPr wrap="square">
            <a:spAutoFit/>
          </a:bodyPr>
          <a:lstStyle/>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Language changes are changes to language currently in the collective agreement, monetary encompasses percentage raises/changes and/or additions to benefits</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Non-monetary items are generally presented first and signed off on before all monetary items are being presented.</a:t>
            </a:r>
          </a:p>
        </p:txBody>
      </p:sp>
      <p:pic>
        <p:nvPicPr>
          <p:cNvPr id="5" name="Picture 4"/>
          <p:cNvPicPr>
            <a:picLocks noChangeAspect="1"/>
          </p:cNvPicPr>
          <p:nvPr/>
        </p:nvPicPr>
        <p:blipFill>
          <a:blip r:embed="rId2"/>
          <a:stretch>
            <a:fillRect/>
          </a:stretch>
        </p:blipFill>
        <p:spPr>
          <a:xfrm>
            <a:off x="835312" y="498089"/>
            <a:ext cx="7401185" cy="1045353"/>
          </a:xfrm>
          <a:prstGeom prst="rect">
            <a:avLst/>
          </a:prstGeom>
        </p:spPr>
      </p:pic>
      <p:sp>
        <p:nvSpPr>
          <p:cNvPr id="6" name="Rectangle 5"/>
          <p:cNvSpPr/>
          <p:nvPr/>
        </p:nvSpPr>
        <p:spPr>
          <a:xfrm>
            <a:off x="601579" y="3200400"/>
            <a:ext cx="8542422" cy="1610697"/>
          </a:xfrm>
          <a:prstGeom prst="rect">
            <a:avLst/>
          </a:prstGeom>
        </p:spPr>
        <p:txBody>
          <a:bodyPr wrap="square">
            <a:spAutoFit/>
          </a:bodyPr>
          <a:lstStyle/>
          <a:p>
            <a:pPr lvl="0">
              <a:spcBef>
                <a:spcPts val="1000"/>
              </a:spcBef>
              <a:buClr>
                <a:srgbClr val="F496CB">
                  <a:lumMod val="75000"/>
                </a:srgbClr>
              </a:buClr>
              <a:buSzPct val="80000"/>
            </a:pPr>
            <a:r>
              <a:rPr lang="en-US" sz="1600" b="1" dirty="0">
                <a:solidFill>
                  <a:prstClr val="black">
                    <a:lumMod val="75000"/>
                    <a:lumOff val="25000"/>
                  </a:prstClr>
                </a:solidFill>
                <a:latin typeface="Verdana" panose="020B0604030504040204" pitchFamily="34" charset="0"/>
                <a:ea typeface="Verdana" panose="020B0604030504040204" pitchFamily="34" charset="0"/>
              </a:rPr>
              <a:t>Step 3. Bargaining Starts</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Bargaining generally advances through a series of meetings, the process can be quick or it can take a long period of time to reach an agreement</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Sometimes during bargaining an impasse is reached between the two sides</a:t>
            </a:r>
          </a:p>
        </p:txBody>
      </p:sp>
      <p:sp>
        <p:nvSpPr>
          <p:cNvPr id="7" name="Rectangle 6"/>
          <p:cNvSpPr/>
          <p:nvPr/>
        </p:nvSpPr>
        <p:spPr>
          <a:xfrm>
            <a:off x="601579" y="4867855"/>
            <a:ext cx="8542422" cy="959237"/>
          </a:xfrm>
          <a:prstGeom prst="rect">
            <a:avLst/>
          </a:prstGeom>
        </p:spPr>
        <p:txBody>
          <a:bodyPr wrap="square">
            <a:spAutoFit/>
          </a:bodyPr>
          <a:lstStyle/>
          <a:p>
            <a:pPr lvl="0">
              <a:spcBef>
                <a:spcPts val="1000"/>
              </a:spcBef>
              <a:buClr>
                <a:srgbClr val="F496CB">
                  <a:lumMod val="75000"/>
                </a:srgbClr>
              </a:buClr>
              <a:buSzPct val="80000"/>
            </a:pPr>
            <a:r>
              <a:rPr lang="en-US" sz="1600" b="1" dirty="0">
                <a:solidFill>
                  <a:prstClr val="black">
                    <a:lumMod val="75000"/>
                    <a:lumOff val="25000"/>
                  </a:prstClr>
                </a:solidFill>
                <a:latin typeface="Verdana" panose="020B0604030504040204" pitchFamily="34" charset="0"/>
                <a:ea typeface="Verdana" panose="020B0604030504040204" pitchFamily="34" charset="0"/>
              </a:rPr>
              <a:t>Step 4. The Strike Mandate Vote</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A strike vote is a signal of the membership support for the bargaining unit</a:t>
            </a:r>
          </a:p>
        </p:txBody>
      </p:sp>
    </p:spTree>
    <p:extLst>
      <p:ext uri="{BB962C8B-B14F-4D97-AF65-F5344CB8AC3E}">
        <p14:creationId xmlns:p14="http://schemas.microsoft.com/office/powerpoint/2010/main" val="1343207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775" y="1696453"/>
            <a:ext cx="9877751" cy="4581516"/>
          </a:xfrm>
        </p:spPr>
        <p:txBody>
          <a:bodyPr>
            <a:normAutofit/>
          </a:bodyPr>
          <a:lstStyle/>
          <a:p>
            <a:pPr marL="0" indent="0">
              <a:buNone/>
            </a:pPr>
            <a:endParaRPr lang="en-US" b="1" dirty="0">
              <a:latin typeface="Verdana" panose="020B0604030504040204" pitchFamily="34" charset="0"/>
              <a:ea typeface="Verdana" panose="020B0604030504040204" pitchFamily="34" charset="0"/>
            </a:endParaRPr>
          </a:p>
          <a:p>
            <a:pPr marL="0" indent="0">
              <a:buNone/>
            </a:pPr>
            <a:r>
              <a:rPr lang="en-US" sz="1600" b="1" dirty="0">
                <a:latin typeface="Verdana" panose="020B0604030504040204" pitchFamily="34" charset="0"/>
                <a:ea typeface="Verdana" panose="020B0604030504040204" pitchFamily="34" charset="0"/>
              </a:rPr>
              <a:t>Step 5. Conciliation/Mediation</a:t>
            </a:r>
          </a:p>
          <a:p>
            <a:pPr lvl="1"/>
            <a:r>
              <a:rPr lang="en-US" dirty="0">
                <a:latin typeface="Verdana" panose="020B0604030504040204" pitchFamily="34" charset="0"/>
                <a:ea typeface="Verdana" panose="020B0604030504040204" pitchFamily="34" charset="0"/>
              </a:rPr>
              <a:t>Should we be unable to negotiate a new collective agreement at the bargaining table, either party can request the assistance of a conciliator</a:t>
            </a:r>
          </a:p>
          <a:p>
            <a:pPr lvl="1"/>
            <a:r>
              <a:rPr lang="en-US" dirty="0">
                <a:latin typeface="Verdana" panose="020B0604030504040204" pitchFamily="34" charset="0"/>
                <a:ea typeface="Verdana" panose="020B0604030504040204" pitchFamily="34" charset="0"/>
              </a:rPr>
              <a:t>If either side are unable to reach a deal in conciliation, either party can ask the conciliator to file a no board report</a:t>
            </a:r>
          </a:p>
          <a:p>
            <a:pPr lvl="1"/>
            <a:r>
              <a:rPr lang="en-US" dirty="0">
                <a:latin typeface="Verdana" panose="020B0604030504040204" pitchFamily="34" charset="0"/>
                <a:ea typeface="Verdana" panose="020B0604030504040204" pitchFamily="34" charset="0"/>
              </a:rPr>
              <a:t>The issuance of  the report  triggers a “cooling off Period” of 17 working days or 21 calendar days , at the end of this period  the parties are in a legal strike or lockout position</a:t>
            </a:r>
          </a:p>
          <a:p>
            <a:pPr lvl="1"/>
            <a:r>
              <a:rPr lang="en-US" dirty="0">
                <a:latin typeface="Verdana" panose="020B0604030504040204" pitchFamily="34" charset="0"/>
                <a:ea typeface="Verdana" panose="020B0604030504040204" pitchFamily="34" charset="0"/>
              </a:rPr>
              <a:t>A few days before the strike/lockout deadline , the parties enter into mediation with a provincially appointed mediator (usually the person who was acting as a conciliator) Mediation can continue up to or past the strike/lockout deadline in an effort to reach a deal</a:t>
            </a:r>
          </a:p>
          <a:p>
            <a:pPr lvl="1"/>
            <a:endParaRPr lang="en-US" dirty="0">
              <a:latin typeface="Verdana" panose="020B0604030504040204" pitchFamily="34" charset="0"/>
              <a:ea typeface="Verdana" panose="020B0604030504040204" pitchFamily="34" charset="0"/>
            </a:endParaRPr>
          </a:p>
        </p:txBody>
      </p:sp>
      <p:sp>
        <p:nvSpPr>
          <p:cNvPr id="4" name="Title 1"/>
          <p:cNvSpPr>
            <a:spLocks noGrp="1"/>
          </p:cNvSpPr>
          <p:nvPr>
            <p:ph type="title"/>
          </p:nvPr>
        </p:nvSpPr>
        <p:spPr>
          <a:xfrm>
            <a:off x="677334" y="609600"/>
            <a:ext cx="8596668" cy="707923"/>
          </a:xfrm>
        </p:spPr>
        <p:txBody>
          <a:bodyPr/>
          <a:lstStyle/>
          <a:p>
            <a:r>
              <a:rPr lang="en-US" dirty="0">
                <a:latin typeface="Verdana" panose="020B0604030504040204" pitchFamily="34" charset="0"/>
                <a:ea typeface="Verdana" panose="020B0604030504040204" pitchFamily="34" charset="0"/>
              </a:rPr>
              <a:t>The Bargaining Process cont’d</a:t>
            </a:r>
          </a:p>
        </p:txBody>
      </p:sp>
    </p:spTree>
    <p:extLst>
      <p:ext uri="{BB962C8B-B14F-4D97-AF65-F5344CB8AC3E}">
        <p14:creationId xmlns:p14="http://schemas.microsoft.com/office/powerpoint/2010/main" val="1204918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8892" y="488144"/>
            <a:ext cx="10515600" cy="6035485"/>
          </a:xfrm>
        </p:spPr>
        <p:txBody>
          <a:bodyPr>
            <a:normAutofit/>
          </a:bodyPr>
          <a:lstStyle/>
          <a:p>
            <a:endParaRPr lang="en-US" dirty="0"/>
          </a:p>
          <a:p>
            <a:endParaRPr lang="en-US" dirty="0"/>
          </a:p>
          <a:p>
            <a:endParaRPr lang="en-US" dirty="0"/>
          </a:p>
          <a:p>
            <a:endParaRPr lang="en-US" dirty="0"/>
          </a:p>
        </p:txBody>
      </p:sp>
      <p:sp>
        <p:nvSpPr>
          <p:cNvPr id="5" name="Title 1"/>
          <p:cNvSpPr>
            <a:spLocks noGrp="1"/>
          </p:cNvSpPr>
          <p:nvPr>
            <p:ph type="title"/>
          </p:nvPr>
        </p:nvSpPr>
        <p:spPr>
          <a:xfrm>
            <a:off x="677334" y="609600"/>
            <a:ext cx="8596668" cy="707923"/>
          </a:xfrm>
        </p:spPr>
        <p:txBody>
          <a:bodyPr/>
          <a:lstStyle/>
          <a:p>
            <a:r>
              <a:rPr lang="en-US" dirty="0">
                <a:latin typeface="Verdana" panose="020B0604030504040204" pitchFamily="34" charset="0"/>
                <a:ea typeface="Verdana" panose="020B0604030504040204" pitchFamily="34" charset="0"/>
              </a:rPr>
              <a:t>The Bargaining Process cont’d</a:t>
            </a:r>
          </a:p>
        </p:txBody>
      </p:sp>
      <p:sp>
        <p:nvSpPr>
          <p:cNvPr id="6" name="Rectangle 5"/>
          <p:cNvSpPr/>
          <p:nvPr/>
        </p:nvSpPr>
        <p:spPr>
          <a:xfrm>
            <a:off x="807335" y="1445316"/>
            <a:ext cx="8817927" cy="2308324"/>
          </a:xfrm>
          <a:prstGeom prst="rect">
            <a:avLst/>
          </a:prstGeom>
        </p:spPr>
        <p:txBody>
          <a:bodyPr wrap="square">
            <a:spAutoFit/>
          </a:bodyPr>
          <a:lstStyle/>
          <a:p>
            <a:r>
              <a:rPr lang="en-US" sz="1600" b="1" dirty="0">
                <a:latin typeface="Verdana" panose="020B0604030504040204" pitchFamily="34" charset="0"/>
                <a:ea typeface="Verdana" panose="020B0604030504040204" pitchFamily="34" charset="0"/>
              </a:rPr>
              <a:t>Step 6. Strike/Lockout</a:t>
            </a:r>
          </a:p>
          <a:p>
            <a:endParaRPr lang="en-US" sz="1600" b="1" dirty="0">
              <a:latin typeface="Verdana" panose="020B0604030504040204" pitchFamily="34" charset="0"/>
              <a:ea typeface="Verdana" panose="020B0604030504040204" pitchFamily="34" charset="0"/>
            </a:endParaRPr>
          </a:p>
          <a:p>
            <a:pPr marL="742950" lvl="1" indent="-285750">
              <a:buClr>
                <a:schemeClr val="accent1">
                  <a:lumMod val="75000"/>
                </a:schemeClr>
              </a:buClr>
              <a:buSzPct val="91000"/>
              <a:buFontTx/>
              <a:buChar char="►"/>
            </a:pPr>
            <a:r>
              <a:rPr lang="en-US" sz="1600" dirty="0">
                <a:latin typeface="Verdana" panose="020B0604030504040204" pitchFamily="34" charset="0"/>
                <a:ea typeface="Verdana" panose="020B0604030504040204" pitchFamily="34" charset="0"/>
                <a:cs typeface="Calibri" panose="020F0502020204030204" pitchFamily="34" charset="0"/>
              </a:rPr>
              <a:t>If after the process of negotiations, conciliation and mediation a deal is not reached the local is in a legal strike position</a:t>
            </a:r>
          </a:p>
          <a:p>
            <a:pPr marL="742950" lvl="1" indent="-285750">
              <a:buClr>
                <a:schemeClr val="accent1">
                  <a:lumMod val="75000"/>
                </a:schemeClr>
              </a:buClr>
              <a:buSzPct val="91000"/>
              <a:buFontTx/>
              <a:buChar char="►"/>
            </a:pPr>
            <a:r>
              <a:rPr lang="en-US" sz="1600" dirty="0">
                <a:latin typeface="Verdana" panose="020B0604030504040204" pitchFamily="34" charset="0"/>
                <a:ea typeface="Verdana" panose="020B0604030504040204" pitchFamily="34" charset="0"/>
                <a:cs typeface="Calibri" panose="020F0502020204030204" pitchFamily="34" charset="0"/>
              </a:rPr>
              <a:t>It’s is at this point that the Employer can lock out the members or the Union can go on strike</a:t>
            </a:r>
          </a:p>
          <a:p>
            <a:pPr marL="742950" lvl="1" indent="-285750">
              <a:buClr>
                <a:schemeClr val="accent1">
                  <a:lumMod val="75000"/>
                </a:schemeClr>
              </a:buClr>
              <a:buSzPct val="91000"/>
              <a:buFontTx/>
              <a:buChar char="►"/>
            </a:pPr>
            <a:r>
              <a:rPr lang="en-US" sz="1600" dirty="0">
                <a:latin typeface="Verdana" panose="020B0604030504040204" pitchFamily="34" charset="0"/>
                <a:ea typeface="Verdana" panose="020B0604030504040204" pitchFamily="34" charset="0"/>
                <a:cs typeface="Calibri" panose="020F0502020204030204" pitchFamily="34" charset="0"/>
              </a:rPr>
              <a:t>Notification is done through email via the Mobilizing committee</a:t>
            </a:r>
          </a:p>
          <a:p>
            <a:pPr lvl="0"/>
            <a:endParaRPr lang="en-US" sz="1600" b="1" dirty="0">
              <a:solidFill>
                <a:prstClr val="black"/>
              </a:solidFill>
              <a:latin typeface="Verdana" panose="020B0604030504040204" pitchFamily="34" charset="0"/>
              <a:ea typeface="Verdana" panose="020B0604030504040204" pitchFamily="34" charset="0"/>
              <a:cs typeface="Calibri" panose="020F0502020204030204" pitchFamily="34" charset="0"/>
            </a:endParaRPr>
          </a:p>
          <a:p>
            <a:pPr marL="742950" lvl="1" indent="-285750">
              <a:buClr>
                <a:schemeClr val="accent1">
                  <a:lumMod val="75000"/>
                </a:schemeClr>
              </a:buClr>
              <a:buSzPct val="91000"/>
              <a:buFontTx/>
              <a:buChar char="►"/>
            </a:pPr>
            <a:endParaRPr lang="en-US" sz="1600" b="1" dirty="0">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3517481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38462" y="4463716"/>
            <a:ext cx="8373981" cy="1661993"/>
          </a:xfrm>
          <a:prstGeom prst="rect">
            <a:avLst/>
          </a:prstGeom>
          <a:noFill/>
        </p:spPr>
        <p:txBody>
          <a:bodyPr wrap="square" rtlCol="0">
            <a:spAutoFit/>
          </a:bodyPr>
          <a:lstStyle/>
          <a:p>
            <a:r>
              <a:rPr lang="en-US" sz="1600" b="1" dirty="0">
                <a:latin typeface="Verdana" panose="020B0604030504040204" pitchFamily="34" charset="0"/>
                <a:ea typeface="Verdana" panose="020B0604030504040204" pitchFamily="34" charset="0"/>
              </a:rPr>
              <a:t>Step 8. New Collective Agreement </a:t>
            </a:r>
          </a:p>
          <a:p>
            <a:endParaRPr lang="en-US" dirty="0"/>
          </a:p>
          <a:p>
            <a:pPr marL="742950" lvl="1" indent="-285750">
              <a:buClr>
                <a:srgbClr val="F496CB">
                  <a:lumMod val="75000"/>
                </a:srgbClr>
              </a:buClr>
              <a:buSzPct val="91000"/>
              <a:buFontTx/>
              <a:buChar char="►"/>
            </a:pPr>
            <a:r>
              <a:rPr lang="en-US" sz="1600" dirty="0">
                <a:latin typeface="Verdana" panose="020B0604030504040204" pitchFamily="34" charset="0"/>
                <a:ea typeface="Verdana" panose="020B0604030504040204" pitchFamily="34" charset="0"/>
              </a:rPr>
              <a:t>This is reached once the General Membership and council have approved the proposals</a:t>
            </a:r>
          </a:p>
          <a:p>
            <a:pPr marL="742950" lvl="1" indent="-285750">
              <a:buClr>
                <a:srgbClr val="F496CB">
                  <a:lumMod val="75000"/>
                </a:srgbClr>
              </a:buClr>
              <a:buSzPct val="91000"/>
              <a:buFontTx/>
              <a:buChar char="►"/>
            </a:pPr>
            <a:endParaRPr lang="en-US" dirty="0">
              <a:solidFill>
                <a:prstClr val="black"/>
              </a:solidFill>
              <a:latin typeface="Calibri" panose="020F0502020204030204" pitchFamily="34" charset="0"/>
              <a:ea typeface="Verdana" panose="020B0604030504040204" pitchFamily="34" charset="0"/>
              <a:cs typeface="Calibri" panose="020F0502020204030204" pitchFamily="34" charset="0"/>
            </a:endParaRPr>
          </a:p>
          <a:p>
            <a:endParaRPr lang="en-US" dirty="0"/>
          </a:p>
        </p:txBody>
      </p:sp>
      <p:sp>
        <p:nvSpPr>
          <p:cNvPr id="2" name="Rectangle 1"/>
          <p:cNvSpPr/>
          <p:nvPr/>
        </p:nvSpPr>
        <p:spPr>
          <a:xfrm>
            <a:off x="818609" y="1784048"/>
            <a:ext cx="8337883" cy="2585323"/>
          </a:xfrm>
          <a:prstGeom prst="rect">
            <a:avLst/>
          </a:prstGeom>
        </p:spPr>
        <p:txBody>
          <a:bodyPr wrap="square">
            <a:spAutoFit/>
          </a:bodyPr>
          <a:lstStyle/>
          <a:p>
            <a:pPr lvl="0"/>
            <a:r>
              <a:rPr lang="en-US" sz="1600" b="1" dirty="0">
                <a:solidFill>
                  <a:prstClr val="black"/>
                </a:solidFill>
                <a:latin typeface="Verdana" panose="020B0604030504040204" pitchFamily="34" charset="0"/>
                <a:ea typeface="Verdana" panose="020B0604030504040204" pitchFamily="34" charset="0"/>
                <a:cs typeface="Calibri" panose="020F0502020204030204" pitchFamily="34" charset="0"/>
              </a:rPr>
              <a:t>Step 7. Ratification Vote</a:t>
            </a:r>
          </a:p>
          <a:p>
            <a:pPr marL="742950" lvl="1" indent="-285750">
              <a:buClr>
                <a:srgbClr val="F496CB">
                  <a:lumMod val="75000"/>
                </a:srgbClr>
              </a:buClr>
              <a:buSzPct val="91000"/>
              <a:buFontTx/>
              <a:buChar char="►"/>
            </a:pPr>
            <a:endParaRPr lang="en-US" dirty="0">
              <a:solidFill>
                <a:prstClr val="black"/>
              </a:solidFill>
              <a:latin typeface="Calibri" panose="020F0502020204030204" pitchFamily="34" charset="0"/>
              <a:ea typeface="Verdana" panose="020B0604030504040204" pitchFamily="34" charset="0"/>
              <a:cs typeface="Calibri" panose="020F0502020204030204" pitchFamily="34" charset="0"/>
            </a:endParaRPr>
          </a:p>
          <a:p>
            <a:pPr marL="742950" lvl="1" indent="-285750">
              <a:buClr>
                <a:srgbClr val="F496CB">
                  <a:lumMod val="75000"/>
                </a:srgbClr>
              </a:buClr>
              <a:buSzPct val="91000"/>
              <a:buFontTx/>
              <a:buChar char="►"/>
            </a:pPr>
            <a:r>
              <a:rPr lang="en-US" sz="1600" dirty="0">
                <a:solidFill>
                  <a:prstClr val="black"/>
                </a:solidFill>
                <a:latin typeface="Verdana" panose="020B0604030504040204" pitchFamily="34" charset="0"/>
                <a:ea typeface="Verdana" panose="020B0604030504040204" pitchFamily="34" charset="0"/>
                <a:cs typeface="Calibri" panose="020F0502020204030204" pitchFamily="34" charset="0"/>
              </a:rPr>
              <a:t>Ratification vote begins with a special General Membership meeting (all unionized employees are call upon to attend)</a:t>
            </a:r>
          </a:p>
          <a:p>
            <a:pPr marL="742950" lvl="1" indent="-285750">
              <a:buClr>
                <a:srgbClr val="F496CB">
                  <a:lumMod val="75000"/>
                </a:srgbClr>
              </a:buClr>
              <a:buSzPct val="91000"/>
              <a:buFontTx/>
              <a:buChar char="►"/>
            </a:pPr>
            <a:r>
              <a:rPr lang="en-US" sz="1600" dirty="0">
                <a:solidFill>
                  <a:prstClr val="black"/>
                </a:solidFill>
                <a:latin typeface="Verdana" panose="020B0604030504040204" pitchFamily="34" charset="0"/>
                <a:ea typeface="Verdana" panose="020B0604030504040204" pitchFamily="34" charset="0"/>
                <a:cs typeface="Calibri" panose="020F0502020204030204" pitchFamily="34" charset="0"/>
              </a:rPr>
              <a:t>The Bargaining committee will recommend that the offer either be accepted or rejected by the members of the bargaining unit</a:t>
            </a:r>
          </a:p>
          <a:p>
            <a:pPr marL="742950" lvl="1" indent="-285750">
              <a:buClr>
                <a:srgbClr val="F496CB">
                  <a:lumMod val="75000"/>
                </a:srgbClr>
              </a:buClr>
              <a:buSzPct val="91000"/>
              <a:buFontTx/>
              <a:buChar char="►"/>
            </a:pPr>
            <a:r>
              <a:rPr lang="en-US" sz="1600" dirty="0">
                <a:solidFill>
                  <a:prstClr val="black"/>
                </a:solidFill>
                <a:latin typeface="Verdana" panose="020B0604030504040204" pitchFamily="34" charset="0"/>
                <a:ea typeface="Verdana" panose="020B0604030504040204" pitchFamily="34" charset="0"/>
                <a:cs typeface="Calibri" panose="020F0502020204030204" pitchFamily="34" charset="0"/>
              </a:rPr>
              <a:t>There will be a time for questions and debate before the offer is put to a vote</a:t>
            </a:r>
          </a:p>
          <a:p>
            <a:pPr marL="742950" lvl="1" indent="-285750">
              <a:buClr>
                <a:srgbClr val="F496CB">
                  <a:lumMod val="75000"/>
                </a:srgbClr>
              </a:buClr>
              <a:buSzPct val="91000"/>
              <a:buFontTx/>
              <a:buChar char="►"/>
            </a:pPr>
            <a:r>
              <a:rPr lang="en-US" sz="1600" dirty="0">
                <a:solidFill>
                  <a:prstClr val="black"/>
                </a:solidFill>
                <a:latin typeface="Verdana" panose="020B0604030504040204" pitchFamily="34" charset="0"/>
                <a:ea typeface="Verdana" panose="020B0604030504040204" pitchFamily="34" charset="0"/>
                <a:cs typeface="Calibri" panose="020F0502020204030204" pitchFamily="34" charset="0"/>
              </a:rPr>
              <a:t>If the Contract is ratified by the membership, management (employer) will present the proposal to council for approval</a:t>
            </a:r>
          </a:p>
        </p:txBody>
      </p:sp>
      <p:sp>
        <p:nvSpPr>
          <p:cNvPr id="3" name="Rectangle 2"/>
          <p:cNvSpPr/>
          <p:nvPr/>
        </p:nvSpPr>
        <p:spPr>
          <a:xfrm>
            <a:off x="433138" y="565485"/>
            <a:ext cx="8458660" cy="646331"/>
          </a:xfrm>
          <a:prstGeom prst="rect">
            <a:avLst/>
          </a:prstGeom>
        </p:spPr>
        <p:txBody>
          <a:bodyPr wrap="square">
            <a:spAutoFit/>
          </a:bodyPr>
          <a:lstStyle/>
          <a:p>
            <a:r>
              <a:rPr lang="en-US" sz="3600" dirty="0">
                <a:solidFill>
                  <a:srgbClr val="F496CB">
                    <a:lumMod val="75000"/>
                  </a:srgbClr>
                </a:solidFill>
                <a:latin typeface="Verdana" panose="020B0604030504040204" pitchFamily="34" charset="0"/>
                <a:ea typeface="Verdana" panose="020B0604030504040204" pitchFamily="34" charset="0"/>
                <a:cs typeface="+mj-cs"/>
              </a:rPr>
              <a:t>The Bargaining Process cont’d</a:t>
            </a:r>
            <a:endParaRPr lang="en-US" dirty="0"/>
          </a:p>
        </p:txBody>
      </p:sp>
    </p:spTree>
    <p:extLst>
      <p:ext uri="{BB962C8B-B14F-4D97-AF65-F5344CB8AC3E}">
        <p14:creationId xmlns:p14="http://schemas.microsoft.com/office/powerpoint/2010/main" val="1147223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1895" y="445169"/>
            <a:ext cx="7674575" cy="646331"/>
          </a:xfrm>
          <a:prstGeom prst="rect">
            <a:avLst/>
          </a:prstGeom>
        </p:spPr>
        <p:txBody>
          <a:bodyPr wrap="square">
            <a:spAutoFit/>
          </a:bodyPr>
          <a:lstStyle/>
          <a:p>
            <a:pPr lvl="0"/>
            <a:r>
              <a:rPr lang="en-US" sz="3600" dirty="0">
                <a:solidFill>
                  <a:srgbClr val="F496CB">
                    <a:lumMod val="75000"/>
                  </a:srgbClr>
                </a:solidFill>
                <a:latin typeface="Verdana" panose="020B0604030504040204" pitchFamily="34" charset="0"/>
                <a:ea typeface="Verdana" panose="020B0604030504040204" pitchFamily="34" charset="0"/>
              </a:rPr>
              <a:t>Engaging Members</a:t>
            </a:r>
            <a:endParaRPr lang="en-US" dirty="0">
              <a:solidFill>
                <a:prstClr val="black"/>
              </a:solidFill>
            </a:endParaRPr>
          </a:p>
        </p:txBody>
      </p:sp>
      <p:sp>
        <p:nvSpPr>
          <p:cNvPr id="3" name="Rectangle 2"/>
          <p:cNvSpPr/>
          <p:nvPr/>
        </p:nvSpPr>
        <p:spPr>
          <a:xfrm>
            <a:off x="589547" y="2249905"/>
            <a:ext cx="8554453" cy="2585323"/>
          </a:xfrm>
          <a:prstGeom prst="rect">
            <a:avLst/>
          </a:prstGeom>
        </p:spPr>
        <p:txBody>
          <a:bodyPr wrap="square">
            <a:spAutoFit/>
          </a:bodyPr>
          <a:lstStyle/>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Offer education opportunities and access to resources locally</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Encourage regular attendance at the General Membership meetings</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Connect members with their local Executive and Stewards  </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Disseminate information to promote CUPE National events/initiatives  </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Issue Newsletters regularly</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Connect with members over Social media, Webinars, telephone town halls</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Organize Social events</a:t>
            </a:r>
          </a:p>
        </p:txBody>
      </p:sp>
      <p:sp>
        <p:nvSpPr>
          <p:cNvPr id="4" name="Rectangle 3"/>
          <p:cNvSpPr/>
          <p:nvPr/>
        </p:nvSpPr>
        <p:spPr>
          <a:xfrm>
            <a:off x="541422" y="1275347"/>
            <a:ext cx="8602578" cy="830997"/>
          </a:xfrm>
          <a:prstGeom prst="rect">
            <a:avLst/>
          </a:prstGeom>
        </p:spPr>
        <p:txBody>
          <a:bodyPr wrap="square">
            <a:spAutoFit/>
          </a:bodyPr>
          <a:lstStyle/>
          <a:p>
            <a:pPr marL="57150" indent="0">
              <a:buNone/>
            </a:pPr>
            <a:r>
              <a:rPr lang="en-US" sz="1600" dirty="0">
                <a:latin typeface="Verdana" panose="020B0604030504040204" pitchFamily="34" charset="0"/>
                <a:ea typeface="Verdana" panose="020B0604030504040204" pitchFamily="34" charset="0"/>
              </a:rPr>
              <a:t>The goal of the Executive Team is to engage, educate and empower our members. We hope to provide this through the below medians but are always open to ideas from our members.</a:t>
            </a:r>
          </a:p>
        </p:txBody>
      </p:sp>
    </p:spTree>
    <p:extLst>
      <p:ext uri="{BB962C8B-B14F-4D97-AF65-F5344CB8AC3E}">
        <p14:creationId xmlns:p14="http://schemas.microsoft.com/office/powerpoint/2010/main" val="1515541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6136" y="2057400"/>
            <a:ext cx="7507705" cy="2165683"/>
          </a:xfrm>
        </p:spPr>
        <p:txBody>
          <a:bodyPr>
            <a:normAutofit/>
          </a:bodyPr>
          <a:lstStyle/>
          <a:p>
            <a:pPr marL="0" indent="0">
              <a:buNone/>
            </a:pPr>
            <a:endParaRPr lang="en-US" dirty="0"/>
          </a:p>
          <a:p>
            <a:pPr marL="0" indent="0">
              <a:buNone/>
            </a:pPr>
            <a:endParaRPr lang="en-US" dirty="0"/>
          </a:p>
          <a:p>
            <a:pPr marL="0" indent="0">
              <a:buNone/>
            </a:pPr>
            <a:r>
              <a:rPr lang="en-US" dirty="0">
                <a:latin typeface="Verdana" panose="020B0604030504040204" pitchFamily="34" charset="0"/>
                <a:ea typeface="Verdana" panose="020B0604030504040204" pitchFamily="34" charset="0"/>
              </a:rPr>
              <a:t>All parties continue to work together to make the County of Wellington a top employer for both Unionized and Non-unionized Staff.</a:t>
            </a:r>
          </a:p>
          <a:p>
            <a:pPr marL="0" indent="0">
              <a:buNone/>
            </a:pPr>
            <a:endParaRPr lang="en-US" dirty="0"/>
          </a:p>
          <a:p>
            <a:pPr marL="0" indent="0">
              <a:buNone/>
            </a:pP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595" y="3881563"/>
            <a:ext cx="3146788" cy="2875602"/>
          </a:xfrm>
          <a:prstGeom prst="rect">
            <a:avLst/>
          </a:prstGeom>
        </p:spPr>
      </p:pic>
      <p:pic>
        <p:nvPicPr>
          <p:cNvPr id="5" name="Picture 2" descr="See the source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66484" y="119107"/>
            <a:ext cx="2616186" cy="2616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679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21110"/>
            <a:ext cx="8596668" cy="816077"/>
          </a:xfrm>
        </p:spPr>
        <p:txBody>
          <a:bodyPr/>
          <a:lstStyle/>
          <a:p>
            <a:r>
              <a:rPr lang="en-US" dirty="0">
                <a:latin typeface="Verdana" panose="020B0604030504040204" pitchFamily="34" charset="0"/>
                <a:ea typeface="Verdana" panose="020B0604030504040204" pitchFamily="34" charset="0"/>
              </a:rPr>
              <a:t>CUPE Local 973</a:t>
            </a:r>
          </a:p>
        </p:txBody>
      </p:sp>
      <p:sp>
        <p:nvSpPr>
          <p:cNvPr id="3" name="Content Placeholder 2"/>
          <p:cNvSpPr>
            <a:spLocks noGrp="1"/>
          </p:cNvSpPr>
          <p:nvPr>
            <p:ph idx="1"/>
          </p:nvPr>
        </p:nvSpPr>
        <p:spPr>
          <a:xfrm>
            <a:off x="677334" y="1337187"/>
            <a:ext cx="8596668" cy="4586189"/>
          </a:xfrm>
        </p:spPr>
        <p:txBody>
          <a:bodyPr>
            <a:normAutofit/>
          </a:bodyPr>
          <a:lstStyle/>
          <a:p>
            <a:r>
              <a:rPr lang="en-US" sz="1600" dirty="0">
                <a:latin typeface="Verdana" panose="020B0604030504040204" pitchFamily="34" charset="0"/>
                <a:ea typeface="Verdana" panose="020B0604030504040204" pitchFamily="34" charset="0"/>
              </a:rPr>
              <a:t>Local 973 is made up of both the City of Guelph Inside Workers and the County of Wellington Social Services Workers.</a:t>
            </a:r>
          </a:p>
          <a:p>
            <a:r>
              <a:rPr lang="en-US" sz="1600" dirty="0">
                <a:latin typeface="Verdana" panose="020B0604030504040204" pitchFamily="34" charset="0"/>
                <a:ea typeface="Verdana" panose="020B0604030504040204" pitchFamily="34" charset="0"/>
              </a:rPr>
              <a:t>The Executive Team that has been voted in is made up of the following members:</a:t>
            </a:r>
          </a:p>
          <a:p>
            <a:pPr marL="0" indent="0">
              <a:buNone/>
            </a:pPr>
            <a:endParaRPr lang="en-US" sz="1600" dirty="0">
              <a:latin typeface="Verdana" panose="020B0604030504040204" pitchFamily="34" charset="0"/>
              <a:ea typeface="Verdana" panose="020B0604030504040204" pitchFamily="34" charset="0"/>
            </a:endParaRPr>
          </a:p>
          <a:p>
            <a:pPr marL="800100" lvl="2" indent="0">
              <a:buNone/>
            </a:pPr>
            <a:r>
              <a:rPr lang="en-US" sz="1600" kern="1000" dirty="0">
                <a:latin typeface="Verdana" panose="020B0604030504040204" pitchFamily="34" charset="0"/>
                <a:ea typeface="Verdana" panose="020B0604030504040204" pitchFamily="34" charset="0"/>
              </a:rPr>
              <a:t>Connie McDonald – President</a:t>
            </a:r>
          </a:p>
          <a:p>
            <a:pPr marL="800100" lvl="2" indent="0">
              <a:buNone/>
            </a:pPr>
            <a:r>
              <a:rPr lang="en-US" sz="1600" kern="1000" dirty="0">
                <a:latin typeface="Verdana" panose="020B0604030504040204" pitchFamily="34" charset="0"/>
                <a:ea typeface="Verdana" panose="020B0604030504040204" pitchFamily="34" charset="0"/>
              </a:rPr>
              <a:t>Jack Pogan – Vice President, City</a:t>
            </a:r>
          </a:p>
          <a:p>
            <a:pPr marL="800100" lvl="2" indent="0">
              <a:buNone/>
            </a:pPr>
            <a:r>
              <a:rPr lang="en-US" sz="1600" kern="1000" dirty="0">
                <a:latin typeface="Verdana" panose="020B0604030504040204" pitchFamily="34" charset="0"/>
                <a:ea typeface="Verdana" panose="020B0604030504040204" pitchFamily="34" charset="0"/>
              </a:rPr>
              <a:t>James Cassidy– Vice President, County</a:t>
            </a:r>
          </a:p>
          <a:p>
            <a:pPr marL="800100" lvl="2" indent="0">
              <a:buNone/>
            </a:pPr>
            <a:r>
              <a:rPr lang="en-US" sz="1600" kern="1000" dirty="0">
                <a:latin typeface="Verdana" panose="020B0604030504040204" pitchFamily="34" charset="0"/>
                <a:ea typeface="Verdana" panose="020B0604030504040204" pitchFamily="34" charset="0"/>
              </a:rPr>
              <a:t>Lisa Rajmoolie – Secretary Treasurer</a:t>
            </a:r>
          </a:p>
          <a:p>
            <a:pPr marL="800100" lvl="2" indent="0">
              <a:buNone/>
            </a:pPr>
            <a:r>
              <a:rPr lang="en-US" sz="1600" kern="1000" dirty="0">
                <a:latin typeface="Verdana" panose="020B0604030504040204" pitchFamily="34" charset="0"/>
                <a:ea typeface="Verdana" panose="020B0604030504040204" pitchFamily="34" charset="0"/>
              </a:rPr>
              <a:t>Megan Holdbrook – Recording Secretary</a:t>
            </a:r>
          </a:p>
          <a:p>
            <a:pPr marL="800100" lvl="2" indent="0">
              <a:buNone/>
            </a:pPr>
            <a:r>
              <a:rPr lang="en-US" sz="1600" kern="1000" dirty="0">
                <a:latin typeface="Verdana" panose="020B0604030504040204" pitchFamily="34" charset="0"/>
                <a:ea typeface="Verdana" panose="020B0604030504040204" pitchFamily="34" charset="0"/>
              </a:rPr>
              <a:t>Braden Carberry – Chief Steward, City</a:t>
            </a:r>
          </a:p>
          <a:p>
            <a:pPr marL="800100" lvl="2" indent="0">
              <a:buNone/>
            </a:pPr>
            <a:r>
              <a:rPr lang="en-US" sz="1600" kern="1000" dirty="0">
                <a:latin typeface="Verdana" panose="020B0604030504040204" pitchFamily="34" charset="0"/>
                <a:ea typeface="Verdana" panose="020B0604030504040204" pitchFamily="34" charset="0"/>
              </a:rPr>
              <a:t>Margaret Wrobel– Chief Steward, County</a:t>
            </a:r>
          </a:p>
          <a:p>
            <a:endParaRPr lang="en-US" dirty="0"/>
          </a:p>
        </p:txBody>
      </p:sp>
    </p:spTree>
    <p:extLst>
      <p:ext uri="{BB962C8B-B14F-4D97-AF65-F5344CB8AC3E}">
        <p14:creationId xmlns:p14="http://schemas.microsoft.com/office/powerpoint/2010/main" val="2991625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11278"/>
            <a:ext cx="8596668" cy="806245"/>
          </a:xfrm>
        </p:spPr>
        <p:txBody>
          <a:bodyPr/>
          <a:lstStyle/>
          <a:p>
            <a:r>
              <a:rPr lang="en-US" dirty="0">
                <a:latin typeface="Verdana" panose="020B0604030504040204" pitchFamily="34" charset="0"/>
                <a:ea typeface="Verdana" panose="020B0604030504040204" pitchFamily="34" charset="0"/>
              </a:rPr>
              <a:t>Local 973 Website</a:t>
            </a:r>
          </a:p>
        </p:txBody>
      </p:sp>
      <p:sp>
        <p:nvSpPr>
          <p:cNvPr id="3" name="Content Placeholder 2"/>
          <p:cNvSpPr>
            <a:spLocks noGrp="1"/>
          </p:cNvSpPr>
          <p:nvPr>
            <p:ph idx="1"/>
          </p:nvPr>
        </p:nvSpPr>
        <p:spPr>
          <a:xfrm>
            <a:off x="677334" y="1425678"/>
            <a:ext cx="8596668" cy="4011561"/>
          </a:xfrm>
        </p:spPr>
        <p:txBody>
          <a:bodyPr>
            <a:normAutofit/>
          </a:bodyPr>
          <a:lstStyle/>
          <a:p>
            <a:pPr marL="0" indent="0">
              <a:buNone/>
            </a:pPr>
            <a:r>
              <a:rPr lang="en-US" sz="1600" dirty="0">
                <a:latin typeface="Verdana" panose="020B0604030504040204" pitchFamily="34" charset="0"/>
                <a:ea typeface="Verdana" panose="020B0604030504040204" pitchFamily="34" charset="0"/>
              </a:rPr>
              <a:t>973 has its own website </a:t>
            </a:r>
            <a:r>
              <a:rPr lang="en-US" sz="1600" dirty="0">
                <a:latin typeface="Verdana" panose="020B0604030504040204" pitchFamily="34" charset="0"/>
                <a:ea typeface="Verdana" panose="020B0604030504040204" pitchFamily="34" charset="0"/>
                <a:hlinkClick r:id="rId2"/>
              </a:rPr>
              <a:t>https://973.cupe.ca/</a:t>
            </a:r>
            <a:r>
              <a:rPr lang="en-US" sz="1600" dirty="0">
                <a:latin typeface="Verdana" panose="020B0604030504040204" pitchFamily="34" charset="0"/>
                <a:ea typeface="Verdana" panose="020B0604030504040204" pitchFamily="34" charset="0"/>
              </a:rPr>
              <a:t> and the following can be found online:</a:t>
            </a:r>
          </a:p>
          <a:p>
            <a:pPr lvl="1"/>
            <a:r>
              <a:rPr lang="en-US" dirty="0">
                <a:latin typeface="Verdana" panose="020B0604030504040204" pitchFamily="34" charset="0"/>
                <a:ea typeface="Verdana" panose="020B0604030504040204" pitchFamily="34" charset="0"/>
              </a:rPr>
              <a:t>Contact information of the Executive Team and committee members.</a:t>
            </a:r>
          </a:p>
          <a:p>
            <a:pPr lvl="1"/>
            <a:r>
              <a:rPr lang="en-US" dirty="0">
                <a:latin typeface="Verdana" panose="020B0604030504040204" pitchFamily="34" charset="0"/>
                <a:ea typeface="Verdana" panose="020B0604030504040204" pitchFamily="34" charset="0"/>
              </a:rPr>
              <a:t>Collective Agreements.</a:t>
            </a:r>
          </a:p>
          <a:p>
            <a:pPr lvl="1"/>
            <a:r>
              <a:rPr lang="en-US" dirty="0">
                <a:latin typeface="Verdana" panose="020B0604030504040204" pitchFamily="34" charset="0"/>
                <a:ea typeface="Verdana" panose="020B0604030504040204" pitchFamily="34" charset="0"/>
              </a:rPr>
              <a:t>973 Bylaw.</a:t>
            </a:r>
          </a:p>
          <a:p>
            <a:pPr lvl="1"/>
            <a:r>
              <a:rPr lang="en-US" dirty="0">
                <a:solidFill>
                  <a:schemeClr val="tx1"/>
                </a:solidFill>
                <a:latin typeface="Verdana" panose="020B0604030504040204" pitchFamily="34" charset="0"/>
                <a:ea typeface="Verdana" panose="020B0604030504040204" pitchFamily="34" charset="0"/>
              </a:rPr>
              <a:t>Member meeting minutes which are password protected – contact a member of the Executive Team for the password to access these minutes</a:t>
            </a:r>
            <a:r>
              <a:rPr lang="en-US" sz="1800" dirty="0">
                <a:solidFill>
                  <a:schemeClr val="tx1"/>
                </a:solidFill>
                <a:latin typeface="Verdana" panose="020B0604030504040204" pitchFamily="34" charset="0"/>
                <a:ea typeface="Verdana" panose="020B0604030504040204" pitchFamily="34" charset="0"/>
              </a:rPr>
              <a:t>.</a:t>
            </a:r>
            <a:endParaRPr lang="en-US" sz="18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05397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93058"/>
          </a:xfrm>
        </p:spPr>
        <p:txBody>
          <a:bodyPr/>
          <a:lstStyle/>
          <a:p>
            <a:r>
              <a:rPr lang="en-US" dirty="0">
                <a:latin typeface="Verdana" panose="020B0604030504040204" pitchFamily="34" charset="0"/>
                <a:ea typeface="Verdana" panose="020B0604030504040204" pitchFamily="34" charset="0"/>
              </a:rPr>
              <a:t>Role of the Union</a:t>
            </a:r>
          </a:p>
        </p:txBody>
      </p:sp>
      <p:sp>
        <p:nvSpPr>
          <p:cNvPr id="3" name="Content Placeholder 2"/>
          <p:cNvSpPr>
            <a:spLocks noGrp="1"/>
          </p:cNvSpPr>
          <p:nvPr>
            <p:ph idx="1"/>
          </p:nvPr>
        </p:nvSpPr>
        <p:spPr>
          <a:xfrm>
            <a:off x="677334" y="1602659"/>
            <a:ext cx="8596668" cy="4438704"/>
          </a:xfrm>
        </p:spPr>
        <p:txBody>
          <a:bodyPr>
            <a:normAutofit/>
          </a:bodyPr>
          <a:lstStyle/>
          <a:p>
            <a:pPr marL="0" indent="0">
              <a:buNone/>
            </a:pPr>
            <a:r>
              <a:rPr lang="en-US" dirty="0">
                <a:latin typeface="Verdana" panose="020B0604030504040204" pitchFamily="34" charset="0"/>
                <a:ea typeface="Verdana" panose="020B0604030504040204" pitchFamily="34" charset="0"/>
              </a:rPr>
              <a:t>The Role of the Union is:</a:t>
            </a:r>
          </a:p>
          <a:p>
            <a:pPr lvl="1"/>
            <a:r>
              <a:rPr lang="en-US" dirty="0">
                <a:latin typeface="Verdana" panose="020B0604030504040204" pitchFamily="34" charset="0"/>
                <a:ea typeface="Verdana" panose="020B0604030504040204" pitchFamily="34" charset="0"/>
              </a:rPr>
              <a:t>To ensure that the Collective Agreement is being followed and adhered to by both management (employer) and union members.</a:t>
            </a:r>
          </a:p>
          <a:p>
            <a:pPr lvl="1"/>
            <a:r>
              <a:rPr lang="en-US" dirty="0">
                <a:latin typeface="Verdana" panose="020B0604030504040204" pitchFamily="34" charset="0"/>
                <a:ea typeface="Verdana" panose="020B0604030504040204" pitchFamily="34" charset="0"/>
              </a:rPr>
              <a:t>To represent members during the discipline/grievance process.</a:t>
            </a:r>
          </a:p>
          <a:p>
            <a:pPr lvl="1"/>
            <a:r>
              <a:rPr lang="en-US" dirty="0">
                <a:latin typeface="Verdana" panose="020B0604030504040204" pitchFamily="34" charset="0"/>
                <a:ea typeface="Verdana" panose="020B0604030504040204" pitchFamily="34" charset="0"/>
              </a:rPr>
              <a:t>To support members during investigation meetings either requested by the member or management.</a:t>
            </a:r>
          </a:p>
          <a:p>
            <a:pPr lvl="1"/>
            <a:r>
              <a:rPr lang="en-US" dirty="0">
                <a:latin typeface="Verdana" panose="020B0604030504040204" pitchFamily="34" charset="0"/>
                <a:ea typeface="Verdana" panose="020B0604030504040204" pitchFamily="34" charset="0"/>
              </a:rPr>
              <a:t>To negotiate the Collective Agreement at the end of its term.</a:t>
            </a:r>
          </a:p>
          <a:p>
            <a:pPr lvl="1"/>
            <a:r>
              <a:rPr lang="en-US" dirty="0">
                <a:latin typeface="Verdana" panose="020B0604030504040204" pitchFamily="34" charset="0"/>
                <a:ea typeface="Verdana" panose="020B0604030504040204" pitchFamily="34" charset="0"/>
              </a:rPr>
              <a:t>To engage members, provide training and to assist them with understanding their rights under the Collective Agreement.</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610344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7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75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75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75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75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844" y="462116"/>
            <a:ext cx="8596668" cy="1347019"/>
          </a:xfrm>
        </p:spPr>
        <p:txBody>
          <a:bodyPr>
            <a:normAutofit/>
          </a:bodyPr>
          <a:lstStyle/>
          <a:p>
            <a:r>
              <a:rPr lang="en-US" dirty="0">
                <a:latin typeface="Verdana" panose="020B0604030504040204" pitchFamily="34" charset="0"/>
                <a:ea typeface="Verdana" panose="020B0604030504040204" pitchFamily="34" charset="0"/>
              </a:rPr>
              <a:t>Role of the Executive Team and Stewards</a:t>
            </a:r>
          </a:p>
        </p:txBody>
      </p:sp>
      <p:sp>
        <p:nvSpPr>
          <p:cNvPr id="3" name="Content Placeholder 2"/>
          <p:cNvSpPr>
            <a:spLocks noGrp="1"/>
          </p:cNvSpPr>
          <p:nvPr>
            <p:ph idx="1"/>
          </p:nvPr>
        </p:nvSpPr>
        <p:spPr>
          <a:xfrm>
            <a:off x="706829" y="1809135"/>
            <a:ext cx="8869789" cy="4699820"/>
          </a:xfrm>
        </p:spPr>
        <p:txBody>
          <a:bodyPr>
            <a:normAutofit/>
          </a:bodyPr>
          <a:lstStyle/>
          <a:p>
            <a:pPr marL="0" indent="0">
              <a:buNone/>
            </a:pPr>
            <a:r>
              <a:rPr lang="en-US" sz="1600" dirty="0">
                <a:latin typeface="Verdana" panose="020B0604030504040204" pitchFamily="34" charset="0"/>
                <a:ea typeface="Verdana" panose="020B0604030504040204" pitchFamily="34" charset="0"/>
              </a:rPr>
              <a:t>The Executive Team is voted on by the membership and Stewards are appointed by the Executive Team. Together they:</a:t>
            </a:r>
          </a:p>
          <a:p>
            <a:pPr lvl="1"/>
            <a:r>
              <a:rPr lang="en-US" dirty="0">
                <a:latin typeface="Verdana" panose="020B0604030504040204" pitchFamily="34" charset="0"/>
                <a:ea typeface="Verdana" panose="020B0604030504040204" pitchFamily="34" charset="0"/>
              </a:rPr>
              <a:t>Provide members with support with issues with Management.</a:t>
            </a:r>
          </a:p>
          <a:p>
            <a:pPr lvl="1"/>
            <a:r>
              <a:rPr lang="en-US" dirty="0">
                <a:latin typeface="Verdana" panose="020B0604030504040204" pitchFamily="34" charset="0"/>
                <a:ea typeface="Verdana" panose="020B0604030504040204" pitchFamily="34" charset="0"/>
              </a:rPr>
              <a:t>Assist Management in abiding with the Collective Agreement.</a:t>
            </a:r>
          </a:p>
          <a:p>
            <a:pPr lvl="1"/>
            <a:r>
              <a:rPr lang="en-US" dirty="0">
                <a:latin typeface="Verdana" panose="020B0604030504040204" pitchFamily="34" charset="0"/>
                <a:ea typeface="Verdana" panose="020B0604030504040204" pitchFamily="34" charset="0"/>
              </a:rPr>
              <a:t>File grievances on behalf of members.</a:t>
            </a:r>
          </a:p>
          <a:p>
            <a:pPr lvl="1"/>
            <a:r>
              <a:rPr lang="en-US" dirty="0">
                <a:latin typeface="Verdana" panose="020B0604030504040204" pitchFamily="34" charset="0"/>
                <a:ea typeface="Verdana" panose="020B0604030504040204" pitchFamily="34" charset="0"/>
              </a:rPr>
              <a:t>Facilitate membership meetings where union updates are provided.</a:t>
            </a:r>
          </a:p>
          <a:p>
            <a:pPr lvl="1"/>
            <a:r>
              <a:rPr lang="en-US" dirty="0">
                <a:latin typeface="Verdana" panose="020B0604030504040204" pitchFamily="34" charset="0"/>
                <a:ea typeface="Verdana" panose="020B0604030504040204" pitchFamily="34" charset="0"/>
              </a:rPr>
              <a:t>Attend to the day-to-day tasks associated with running a union including reconciling the finances.</a:t>
            </a:r>
          </a:p>
          <a:p>
            <a:pPr lvl="1"/>
            <a:r>
              <a:rPr lang="en-US" dirty="0">
                <a:latin typeface="Verdana" panose="020B0604030504040204" pitchFamily="34" charset="0"/>
                <a:ea typeface="Verdana" panose="020B0604030504040204" pitchFamily="34" charset="0"/>
              </a:rPr>
              <a:t>Abide by the Local’s bylaw.</a:t>
            </a:r>
          </a:p>
          <a:p>
            <a:pPr lvl="1"/>
            <a:r>
              <a:rPr lang="en-US" dirty="0">
                <a:latin typeface="Verdana" panose="020B0604030504040204" pitchFamily="34" charset="0"/>
                <a:ea typeface="Verdana" panose="020B0604030504040204" pitchFamily="34" charset="0"/>
              </a:rPr>
              <a:t>Provide member’s the opportunity to attend CUPE education courses.</a:t>
            </a:r>
          </a:p>
          <a:p>
            <a:endParaRPr lang="en-US" dirty="0"/>
          </a:p>
        </p:txBody>
      </p:sp>
    </p:spTree>
    <p:extLst>
      <p:ext uri="{BB962C8B-B14F-4D97-AF65-F5344CB8AC3E}">
        <p14:creationId xmlns:p14="http://schemas.microsoft.com/office/powerpoint/2010/main" val="280177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09863" y="469233"/>
            <a:ext cx="7502197" cy="646331"/>
          </a:xfrm>
          <a:prstGeom prst="rect">
            <a:avLst/>
          </a:prstGeom>
        </p:spPr>
        <p:txBody>
          <a:bodyPr wrap="square">
            <a:spAutoFit/>
          </a:bodyPr>
          <a:lstStyle/>
          <a:p>
            <a:r>
              <a:rPr lang="en-US" sz="3600" dirty="0">
                <a:solidFill>
                  <a:srgbClr val="F496CB">
                    <a:lumMod val="75000"/>
                  </a:srgbClr>
                </a:solidFill>
                <a:latin typeface="Verdana" panose="020B0604030504040204" pitchFamily="34" charset="0"/>
                <a:ea typeface="Verdana" panose="020B0604030504040204" pitchFamily="34" charset="0"/>
                <a:cs typeface="+mj-cs"/>
              </a:rPr>
              <a:t>Member Wellness</a:t>
            </a:r>
            <a:endParaRPr lang="en-US" dirty="0"/>
          </a:p>
        </p:txBody>
      </p:sp>
      <p:sp>
        <p:nvSpPr>
          <p:cNvPr id="6" name="Rectangle 5"/>
          <p:cNvSpPr/>
          <p:nvPr/>
        </p:nvSpPr>
        <p:spPr>
          <a:xfrm>
            <a:off x="709863" y="1227220"/>
            <a:ext cx="8891337" cy="4201150"/>
          </a:xfrm>
          <a:prstGeom prst="rect">
            <a:avLst/>
          </a:prstGeom>
        </p:spPr>
        <p:txBody>
          <a:bodyPr wrap="square">
            <a:spAutoFit/>
          </a:bodyPr>
          <a:lstStyle/>
          <a:p>
            <a:pPr lvl="0">
              <a:spcBef>
                <a:spcPts val="1000"/>
              </a:spcBef>
              <a:buClr>
                <a:srgbClr val="F496CB">
                  <a:lumMod val="75000"/>
                </a:srgbClr>
              </a:buClr>
              <a:buSzPct val="80000"/>
            </a:pPr>
            <a:r>
              <a:rPr lang="en-US" sz="1600" dirty="0">
                <a:solidFill>
                  <a:prstClr val="black">
                    <a:lumMod val="75000"/>
                    <a:lumOff val="25000"/>
                  </a:prstClr>
                </a:solidFill>
                <a:latin typeface="Verdana" panose="020B0604030504040204" pitchFamily="34" charset="0"/>
                <a:ea typeface="Verdana" panose="020B0604030504040204" pitchFamily="34" charset="0"/>
              </a:rPr>
              <a:t>The Union is here to offer support, recognition and congratulations to our members during different stages in their life. This includes:</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Retirement gifts</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Long service awards</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Death in the family</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Weddings</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Arrival of a new child</a:t>
            </a:r>
          </a:p>
          <a:p>
            <a:pPr lvl="0">
              <a:spcBef>
                <a:spcPts val="1000"/>
              </a:spcBef>
              <a:buClr>
                <a:srgbClr val="F496CB">
                  <a:lumMod val="75000"/>
                </a:srgbClr>
              </a:buClr>
              <a:buSzPct val="80000"/>
            </a:pPr>
            <a:r>
              <a:rPr lang="en-US" sz="1600" dirty="0">
                <a:solidFill>
                  <a:prstClr val="black">
                    <a:lumMod val="75000"/>
                    <a:lumOff val="25000"/>
                  </a:prstClr>
                </a:solidFill>
                <a:latin typeface="Verdana" panose="020B0604030504040204" pitchFamily="34" charset="0"/>
                <a:ea typeface="Verdana" panose="020B0604030504040204" pitchFamily="34" charset="0"/>
              </a:rPr>
              <a:t>If you, or anyone you know, could use some support or recognition from the union, reach out to the Wellness Coordinator from your Division:</a:t>
            </a:r>
          </a:p>
          <a:p>
            <a:pPr lvl="0">
              <a:spcBef>
                <a:spcPts val="1000"/>
              </a:spcBef>
              <a:buClr>
                <a:srgbClr val="F496CB">
                  <a:lumMod val="75000"/>
                </a:srgbClr>
              </a:buClr>
              <a:buSzPct val="80000"/>
            </a:pPr>
            <a:r>
              <a:rPr lang="en-US" sz="1600" dirty="0">
                <a:solidFill>
                  <a:prstClr val="black">
                    <a:lumMod val="75000"/>
                    <a:lumOff val="25000"/>
                  </a:prstClr>
                </a:solidFill>
                <a:latin typeface="Verdana" panose="020B0604030504040204" pitchFamily="34" charset="0"/>
                <a:ea typeface="Verdana" panose="020B0604030504040204" pitchFamily="34" charset="0"/>
                <a:hlinkClick r:id="rId2" action="ppaction://hlinkfile"/>
              </a:rPr>
              <a:t>..\..\Wellness Committee\Wellness reps.docx</a:t>
            </a:r>
            <a:endParaRPr lang="en-US" sz="1600" dirty="0">
              <a:solidFill>
                <a:prstClr val="black">
                  <a:lumMod val="75000"/>
                  <a:lumOff val="25000"/>
                </a:prstClr>
              </a:solidFill>
              <a:latin typeface="Verdana" panose="020B0604030504040204" pitchFamily="34" charset="0"/>
              <a:ea typeface="Verdana" panose="020B0604030504040204" pitchFamily="34" charset="0"/>
            </a:endParaRPr>
          </a:p>
          <a:p>
            <a:pPr lvl="0">
              <a:spcBef>
                <a:spcPts val="1000"/>
              </a:spcBef>
              <a:buClr>
                <a:srgbClr val="F496CB">
                  <a:lumMod val="75000"/>
                </a:srgbClr>
              </a:buClr>
              <a:buSzPct val="80000"/>
            </a:pPr>
            <a:endParaRPr lang="en-US" sz="1600" dirty="0">
              <a:solidFill>
                <a:prstClr val="black">
                  <a:lumMod val="75000"/>
                  <a:lumOff val="25000"/>
                </a:prstClr>
              </a:solidFill>
              <a:latin typeface="Verdana" panose="020B0604030504040204" pitchFamily="34" charset="0"/>
              <a:ea typeface="Verdana" panose="020B0604030504040204" pitchFamily="34" charset="0"/>
            </a:endParaRPr>
          </a:p>
          <a:p>
            <a:pPr lvl="0">
              <a:spcBef>
                <a:spcPts val="1000"/>
              </a:spcBef>
              <a:buClr>
                <a:srgbClr val="F496CB">
                  <a:lumMod val="75000"/>
                </a:srgbClr>
              </a:buClr>
              <a:buSzPct val="80000"/>
            </a:pPr>
            <a:endParaRPr lang="en-US" sz="1600" dirty="0">
              <a:solidFill>
                <a:prstClr val="black">
                  <a:lumMod val="75000"/>
                  <a:lumOff val="25000"/>
                </a:prstClr>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12420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72425" y="445168"/>
            <a:ext cx="4507939" cy="902730"/>
          </a:xfrm>
          <a:prstGeom prst="rect">
            <a:avLst/>
          </a:prstGeom>
        </p:spPr>
      </p:pic>
      <p:sp>
        <p:nvSpPr>
          <p:cNvPr id="5" name="Rectangle 4"/>
          <p:cNvSpPr/>
          <p:nvPr/>
        </p:nvSpPr>
        <p:spPr>
          <a:xfrm>
            <a:off x="938463" y="1347898"/>
            <a:ext cx="8205537" cy="2949525"/>
          </a:xfrm>
          <a:prstGeom prst="rect">
            <a:avLst/>
          </a:prstGeom>
        </p:spPr>
        <p:txBody>
          <a:bodyPr wrap="square">
            <a:spAutoFit/>
          </a:bodyPr>
          <a:lstStyle/>
          <a:p>
            <a:pPr marL="342900" lvl="0" indent="-34290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CUPE 973 members are required to be members in good standing. Being a member in good standing includes:</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New members attending this orientation session.</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Paying the $1 member fee. </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Being issued a CUPE membership card. </a:t>
            </a:r>
          </a:p>
          <a:p>
            <a:pPr marL="342900" lvl="0" indent="-34290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Members will receive their member card once the </a:t>
            </a:r>
            <a:r>
              <a:rPr lang="en-US" sz="1600" dirty="0">
                <a:solidFill>
                  <a:prstClr val="black">
                    <a:lumMod val="75000"/>
                    <a:lumOff val="25000"/>
                  </a:prstClr>
                </a:solidFill>
                <a:latin typeface="Verdana" panose="020B0604030504040204" pitchFamily="34" charset="0"/>
                <a:ea typeface="Verdana" panose="020B0604030504040204" pitchFamily="34" charset="0"/>
                <a:hlinkClick r:id="rId3" action="ppaction://hlinkfile"/>
              </a:rPr>
              <a:t>New Member Form</a:t>
            </a:r>
            <a:r>
              <a:rPr lang="en-US" sz="1600" dirty="0">
                <a:solidFill>
                  <a:prstClr val="black">
                    <a:lumMod val="75000"/>
                    <a:lumOff val="25000"/>
                  </a:prstClr>
                </a:solidFill>
                <a:latin typeface="Verdana" panose="020B0604030504040204" pitchFamily="34" charset="0"/>
                <a:ea typeface="Verdana" panose="020B0604030504040204" pitchFamily="34" charset="0"/>
              </a:rPr>
              <a:t> has been completed and payment has been made.</a:t>
            </a:r>
          </a:p>
          <a:p>
            <a:pPr marL="342900" lvl="0" indent="-34290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Personal information gathered through the New Member Form is for union use only. </a:t>
            </a:r>
          </a:p>
        </p:txBody>
      </p:sp>
    </p:spTree>
    <p:extLst>
      <p:ext uri="{BB962C8B-B14F-4D97-AF65-F5344CB8AC3E}">
        <p14:creationId xmlns:p14="http://schemas.microsoft.com/office/powerpoint/2010/main" val="2805516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92445" y="432774"/>
            <a:ext cx="7468247" cy="963251"/>
          </a:xfrm>
          <a:prstGeom prst="rect">
            <a:avLst/>
          </a:prstGeom>
        </p:spPr>
      </p:pic>
      <p:sp>
        <p:nvSpPr>
          <p:cNvPr id="5" name="Rectangle 4"/>
          <p:cNvSpPr/>
          <p:nvPr/>
        </p:nvSpPr>
        <p:spPr>
          <a:xfrm>
            <a:off x="577516" y="1396025"/>
            <a:ext cx="8566484" cy="2831544"/>
          </a:xfrm>
          <a:prstGeom prst="rect">
            <a:avLst/>
          </a:prstGeom>
        </p:spPr>
        <p:txBody>
          <a:bodyPr wrap="square">
            <a:spAutoFit/>
          </a:bodyPr>
          <a:lstStyle/>
          <a:p>
            <a:pPr lvl="0">
              <a:spcBef>
                <a:spcPts val="1000"/>
              </a:spcBef>
              <a:buClr>
                <a:srgbClr val="F496CB">
                  <a:lumMod val="75000"/>
                </a:srgbClr>
              </a:buClr>
              <a:buSzPct val="80000"/>
            </a:pPr>
            <a:r>
              <a:rPr lang="en-US" sz="1600" dirty="0">
                <a:solidFill>
                  <a:prstClr val="black">
                    <a:lumMod val="75000"/>
                    <a:lumOff val="25000"/>
                  </a:prstClr>
                </a:solidFill>
                <a:latin typeface="Verdana" panose="020B0604030504040204" pitchFamily="34" charset="0"/>
                <a:ea typeface="Verdana" panose="020B0604030504040204" pitchFamily="34" charset="0"/>
              </a:rPr>
              <a:t>The Stewards role is to ensure the Employer is following the Collective Agreement as negotiated. Some reasons to contact a union Steward are:</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You are being requested to work outside of your usual working hours.</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You are being denied vacation.</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Benefits are not being paid out.</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You are being treated unfairly.</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The Collective Agreement isn’t being followed.</a:t>
            </a:r>
          </a:p>
          <a:p>
            <a:pPr marL="742950" lvl="1" indent="-285750">
              <a:spcBef>
                <a:spcPts val="1000"/>
              </a:spcBef>
              <a:buClr>
                <a:srgbClr val="F496CB">
                  <a:lumMod val="75000"/>
                </a:srgbClr>
              </a:buClr>
              <a:buSzPct val="80000"/>
              <a:buFont typeface="Wingdings 3" charset="2"/>
              <a:buChar char=""/>
            </a:pPr>
            <a:r>
              <a:rPr lang="en-US" sz="1600" dirty="0">
                <a:solidFill>
                  <a:prstClr val="black">
                    <a:lumMod val="75000"/>
                    <a:lumOff val="25000"/>
                  </a:prstClr>
                </a:solidFill>
                <a:latin typeface="Verdana" panose="020B0604030504040204" pitchFamily="34" charset="0"/>
                <a:ea typeface="Verdana" panose="020B0604030504040204" pitchFamily="34" charset="0"/>
              </a:rPr>
              <a:t>Any return-to-work issues.</a:t>
            </a:r>
          </a:p>
        </p:txBody>
      </p:sp>
    </p:spTree>
    <p:extLst>
      <p:ext uri="{BB962C8B-B14F-4D97-AF65-F5344CB8AC3E}">
        <p14:creationId xmlns:p14="http://schemas.microsoft.com/office/powerpoint/2010/main" val="244045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6245"/>
          </a:xfrm>
        </p:spPr>
        <p:txBody>
          <a:bodyPr/>
          <a:lstStyle/>
          <a:p>
            <a:r>
              <a:rPr lang="en-US" dirty="0">
                <a:latin typeface="Verdana" panose="020B0604030504040204" pitchFamily="34" charset="0"/>
                <a:ea typeface="Verdana" panose="020B0604030504040204" pitchFamily="34" charset="0"/>
              </a:rPr>
              <a:t>Reasons to be Unionized</a:t>
            </a:r>
          </a:p>
        </p:txBody>
      </p:sp>
      <p:sp>
        <p:nvSpPr>
          <p:cNvPr id="3" name="Content Placeholder 2"/>
          <p:cNvSpPr>
            <a:spLocks noGrp="1"/>
          </p:cNvSpPr>
          <p:nvPr>
            <p:ph idx="1"/>
          </p:nvPr>
        </p:nvSpPr>
        <p:spPr>
          <a:xfrm>
            <a:off x="677334" y="1612490"/>
            <a:ext cx="8596668" cy="4428872"/>
          </a:xfrm>
        </p:spPr>
        <p:txBody>
          <a:bodyPr>
            <a:normAutofit/>
          </a:bodyPr>
          <a:lstStyle/>
          <a:p>
            <a:r>
              <a:rPr lang="en-US" sz="1600" dirty="0">
                <a:latin typeface="Verdana" panose="020B0604030504040204" pitchFamily="34" charset="0"/>
                <a:ea typeface="Verdana" panose="020B0604030504040204" pitchFamily="34" charset="0"/>
                <a:cs typeface="Calibri" panose="020F0502020204030204" pitchFamily="34" charset="0"/>
              </a:rPr>
              <a:t>Union as an entity is empowered by </a:t>
            </a:r>
            <a:r>
              <a:rPr lang="en-US" sz="1600" dirty="0" err="1">
                <a:latin typeface="Verdana" panose="020B0604030504040204" pitchFamily="34" charset="0"/>
                <a:ea typeface="Verdana" panose="020B0604030504040204" pitchFamily="34" charset="0"/>
                <a:cs typeface="Calibri" panose="020F0502020204030204" pitchFamily="34" charset="0"/>
              </a:rPr>
              <a:t>Labour</a:t>
            </a:r>
            <a:r>
              <a:rPr lang="en-US" sz="1600" dirty="0">
                <a:latin typeface="Verdana" panose="020B0604030504040204" pitchFamily="34" charset="0"/>
                <a:ea typeface="Verdana" panose="020B0604030504040204" pitchFamily="34" charset="0"/>
                <a:cs typeface="Calibri" panose="020F0502020204030204" pitchFamily="34" charset="0"/>
              </a:rPr>
              <a:t> laws, Laws that deal with health and safety, human rights and employment standards  that give the union rights in the workplace.</a:t>
            </a:r>
          </a:p>
          <a:p>
            <a:r>
              <a:rPr lang="en-US" sz="1600" dirty="0">
                <a:latin typeface="Verdana" panose="020B0604030504040204" pitchFamily="34" charset="0"/>
                <a:ea typeface="Verdana" panose="020B0604030504040204" pitchFamily="34" charset="0"/>
                <a:cs typeface="Calibri" panose="020F0502020204030204" pitchFamily="34" charset="0"/>
              </a:rPr>
              <a:t>Also, local’s collective agreement (as negotiated) gives  members additional rights in the workplace around the following;</a:t>
            </a:r>
          </a:p>
          <a:p>
            <a:pPr>
              <a:buFont typeface="+mj-lt"/>
              <a:buAutoNum type="arabicPeriod"/>
            </a:pPr>
            <a:r>
              <a:rPr lang="en-US" sz="1600" dirty="0">
                <a:latin typeface="Verdana" panose="020B0604030504040204" pitchFamily="34" charset="0"/>
                <a:ea typeface="Verdana" panose="020B0604030504040204" pitchFamily="34" charset="0"/>
                <a:cs typeface="Calibri" panose="020F0502020204030204" pitchFamily="34" charset="0"/>
              </a:rPr>
              <a:t>Job security (job posting protocols, classification and wage rates, seniority/layoffs and recalls </a:t>
            </a:r>
          </a:p>
          <a:p>
            <a:pPr>
              <a:buFont typeface="+mj-lt"/>
              <a:buAutoNum type="arabicPeriod"/>
            </a:pPr>
            <a:r>
              <a:rPr lang="en-US" sz="1600" dirty="0">
                <a:latin typeface="Verdana" panose="020B0604030504040204" pitchFamily="34" charset="0"/>
                <a:ea typeface="Verdana" panose="020B0604030504040204" pitchFamily="34" charset="0"/>
                <a:cs typeface="Calibri" panose="020F0502020204030204" pitchFamily="34" charset="0"/>
              </a:rPr>
              <a:t>Earnings (compensation pay grid, annual economic adjustments, overtime rates)</a:t>
            </a:r>
          </a:p>
          <a:p>
            <a:pPr>
              <a:buFont typeface="+mj-lt"/>
              <a:buAutoNum type="arabicPeriod"/>
            </a:pPr>
            <a:r>
              <a:rPr lang="en-US" sz="1600" dirty="0">
                <a:latin typeface="Verdana" panose="020B0604030504040204" pitchFamily="34" charset="0"/>
                <a:ea typeface="Verdana" panose="020B0604030504040204" pitchFamily="34" charset="0"/>
                <a:cs typeface="Calibri" panose="020F0502020204030204" pitchFamily="34" charset="0"/>
              </a:rPr>
              <a:t>Pension and benefits (accruement of vacation time/sick time, services and monetary rates for extended health benefits)</a:t>
            </a:r>
          </a:p>
          <a:p>
            <a:pPr>
              <a:buFont typeface="+mj-lt"/>
              <a:buAutoNum type="arabicPeriod"/>
            </a:pPr>
            <a:r>
              <a:rPr lang="en-US" sz="1600" dirty="0">
                <a:latin typeface="Verdana" panose="020B0604030504040204" pitchFamily="34" charset="0"/>
                <a:ea typeface="Verdana" panose="020B0604030504040204" pitchFamily="34" charset="0"/>
                <a:cs typeface="Calibri" panose="020F0502020204030204" pitchFamily="34" charset="0"/>
              </a:rPr>
              <a:t>Right to be represented and protected by the Union (start a grievance process) </a:t>
            </a:r>
          </a:p>
          <a:p>
            <a:endParaRPr lang="en-US"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86683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2895</TotalTime>
  <Words>1614</Words>
  <Application>Microsoft Office PowerPoint</Application>
  <PresentationFormat>Widescreen</PresentationFormat>
  <Paragraphs>138</Paragraphs>
  <Slides>18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Trebuchet MS</vt:lpstr>
      <vt:lpstr>Verdana</vt:lpstr>
      <vt:lpstr>Wingdings 3</vt:lpstr>
      <vt:lpstr>Facet</vt:lpstr>
      <vt:lpstr>PowerPoint Presentation</vt:lpstr>
      <vt:lpstr>CUPE Local 973</vt:lpstr>
      <vt:lpstr>Local 973 Website</vt:lpstr>
      <vt:lpstr>Role of the Union</vt:lpstr>
      <vt:lpstr>Role of the Executive Team and Stewards</vt:lpstr>
      <vt:lpstr>PowerPoint Presentation</vt:lpstr>
      <vt:lpstr>PowerPoint Presentation</vt:lpstr>
      <vt:lpstr>PowerPoint Presentation</vt:lpstr>
      <vt:lpstr>Reasons to be Unionized</vt:lpstr>
      <vt:lpstr>PowerPoint Presentation</vt:lpstr>
      <vt:lpstr>The Grievance Process</vt:lpstr>
      <vt:lpstr>The Bargaining Process</vt:lpstr>
      <vt:lpstr>PowerPoint Presentation</vt:lpstr>
      <vt:lpstr>The Bargaining Process cont’d</vt:lpstr>
      <vt:lpstr>The Bargaining Process cont’d</vt:lpstr>
      <vt:lpstr>PowerPoint Presentation</vt:lpstr>
      <vt:lpstr>PowerPoint Presentation</vt:lpstr>
      <vt:lpstr>PowerPoint Presentation</vt:lpstr>
    </vt:vector>
  </TitlesOfParts>
  <Company>City of Guelph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Connie McDonald</dc:creator>
  <cp:lastModifiedBy>Megan Holdbrook</cp:lastModifiedBy>
  <cp:revision>117</cp:revision>
  <cp:lastPrinted>2019-12-12T12:45:09Z</cp:lastPrinted>
  <dcterms:created xsi:type="dcterms:W3CDTF">2019-09-01T01:02:46Z</dcterms:created>
  <dcterms:modified xsi:type="dcterms:W3CDTF">2021-10-14T17:50:11Z</dcterms:modified>
</cp:coreProperties>
</file>