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26"/>
  </p:notesMasterIdLst>
  <p:handoutMasterIdLst>
    <p:handoutMasterId r:id="rId27"/>
  </p:handoutMasterIdLst>
  <p:sldIdLst>
    <p:sldId id="268" r:id="rId5"/>
    <p:sldId id="256" r:id="rId6"/>
    <p:sldId id="274" r:id="rId7"/>
    <p:sldId id="277" r:id="rId8"/>
    <p:sldId id="257" r:id="rId9"/>
    <p:sldId id="271" r:id="rId10"/>
    <p:sldId id="273" r:id="rId11"/>
    <p:sldId id="259" r:id="rId12"/>
    <p:sldId id="278" r:id="rId13"/>
    <p:sldId id="279" r:id="rId14"/>
    <p:sldId id="280" r:id="rId15"/>
    <p:sldId id="281" r:id="rId16"/>
    <p:sldId id="270" r:id="rId17"/>
    <p:sldId id="272" r:id="rId18"/>
    <p:sldId id="260" r:id="rId19"/>
    <p:sldId id="261" r:id="rId20"/>
    <p:sldId id="264" r:id="rId21"/>
    <p:sldId id="276" r:id="rId22"/>
    <p:sldId id="275" r:id="rId23"/>
    <p:sldId id="262" r:id="rId24"/>
    <p:sldId id="267"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Holdbrook" userId="9bd5222e-c63c-4816-9538-e1166ff3af6f" providerId="ADAL" clId="{AA84D7CA-2570-4D1C-9E7D-D7E628B80280}"/>
    <pc:docChg chg="modSld">
      <pc:chgData name="Megan Holdbrook" userId="9bd5222e-c63c-4816-9538-e1166ff3af6f" providerId="ADAL" clId="{AA84D7CA-2570-4D1C-9E7D-D7E628B80280}" dt="2021-10-13T14:46:58.226" v="29" actId="20577"/>
      <pc:docMkLst>
        <pc:docMk/>
      </pc:docMkLst>
      <pc:sldChg chg="modSp mod">
        <pc:chgData name="Megan Holdbrook" userId="9bd5222e-c63c-4816-9538-e1166ff3af6f" providerId="ADAL" clId="{AA84D7CA-2570-4D1C-9E7D-D7E628B80280}" dt="2021-10-13T14:46:58.226" v="29" actId="20577"/>
        <pc:sldMkLst>
          <pc:docMk/>
          <pc:sldMk cId="2597742974" sldId="274"/>
        </pc:sldMkLst>
        <pc:spChg chg="mod">
          <ac:chgData name="Megan Holdbrook" userId="9bd5222e-c63c-4816-9538-e1166ff3af6f" providerId="ADAL" clId="{AA84D7CA-2570-4D1C-9E7D-D7E628B80280}" dt="2021-10-13T14:46:58.226" v="29" actId="20577"/>
          <ac:spMkLst>
            <pc:docMk/>
            <pc:sldMk cId="2597742974" sldId="274"/>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76B555-8080-490B-9780-5D36A575F36D}" type="datetimeFigureOut">
              <a:rPr lang="en-US" smtClean="0"/>
              <a:t>10/13/2021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E2FEE3E-1DF7-4B92-B3E5-96128754C363}" type="slidenum">
              <a:rPr lang="en-US" smtClean="0"/>
              <a:t>‹#›</a:t>
            </a:fld>
            <a:endParaRPr lang="en-US" dirty="0"/>
          </a:p>
        </p:txBody>
      </p:sp>
    </p:spTree>
    <p:extLst>
      <p:ext uri="{BB962C8B-B14F-4D97-AF65-F5344CB8AC3E}">
        <p14:creationId xmlns:p14="http://schemas.microsoft.com/office/powerpoint/2010/main" val="1185233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422C778-BB13-470B-BDD6-77D7298E9CCC}" type="datetimeFigureOut">
              <a:rPr lang="en-US" smtClean="0"/>
              <a:t>10/13/2021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B3EEA65-EB16-471F-A19E-900AA86AC5D7}" type="slidenum">
              <a:rPr lang="en-US" smtClean="0"/>
              <a:t>‹#›</a:t>
            </a:fld>
            <a:endParaRPr lang="en-US" dirty="0"/>
          </a:p>
        </p:txBody>
      </p:sp>
    </p:spTree>
    <p:extLst>
      <p:ext uri="{BB962C8B-B14F-4D97-AF65-F5344CB8AC3E}">
        <p14:creationId xmlns:p14="http://schemas.microsoft.com/office/powerpoint/2010/main" val="412269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1</a:t>
            </a:fld>
            <a:endParaRPr lang="en-US" dirty="0"/>
          </a:p>
        </p:txBody>
      </p:sp>
    </p:spTree>
    <p:extLst>
      <p:ext uri="{BB962C8B-B14F-4D97-AF65-F5344CB8AC3E}">
        <p14:creationId xmlns:p14="http://schemas.microsoft.com/office/powerpoint/2010/main" val="1689256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2</a:t>
            </a:fld>
            <a:endParaRPr lang="en-US" dirty="0"/>
          </a:p>
        </p:txBody>
      </p:sp>
    </p:spTree>
    <p:extLst>
      <p:ext uri="{BB962C8B-B14F-4D97-AF65-F5344CB8AC3E}">
        <p14:creationId xmlns:p14="http://schemas.microsoft.com/office/powerpoint/2010/main" val="128021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EEA65-EB16-471F-A19E-900AA86AC5D7}" type="slidenum">
              <a:rPr lang="en-US" smtClean="0"/>
              <a:t>5</a:t>
            </a:fld>
            <a:endParaRPr lang="en-US" dirty="0"/>
          </a:p>
        </p:txBody>
      </p:sp>
    </p:spTree>
    <p:extLst>
      <p:ext uri="{BB962C8B-B14F-4D97-AF65-F5344CB8AC3E}">
        <p14:creationId xmlns:p14="http://schemas.microsoft.com/office/powerpoint/2010/main" val="411215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8</a:t>
            </a:fld>
            <a:endParaRPr lang="en-US" dirty="0"/>
          </a:p>
        </p:txBody>
      </p:sp>
    </p:spTree>
    <p:extLst>
      <p:ext uri="{BB962C8B-B14F-4D97-AF65-F5344CB8AC3E}">
        <p14:creationId xmlns:p14="http://schemas.microsoft.com/office/powerpoint/2010/main" val="3970079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15</a:t>
            </a:fld>
            <a:endParaRPr lang="en-US" dirty="0"/>
          </a:p>
        </p:txBody>
      </p:sp>
    </p:spTree>
    <p:extLst>
      <p:ext uri="{BB962C8B-B14F-4D97-AF65-F5344CB8AC3E}">
        <p14:creationId xmlns:p14="http://schemas.microsoft.com/office/powerpoint/2010/main" val="126866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16</a:t>
            </a:fld>
            <a:endParaRPr lang="en-US" dirty="0"/>
          </a:p>
        </p:txBody>
      </p:sp>
    </p:spTree>
    <p:extLst>
      <p:ext uri="{BB962C8B-B14F-4D97-AF65-F5344CB8AC3E}">
        <p14:creationId xmlns:p14="http://schemas.microsoft.com/office/powerpoint/2010/main" val="75731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3EEA65-EB16-471F-A19E-900AA86AC5D7}" type="slidenum">
              <a:rPr lang="en-US" smtClean="0"/>
              <a:t>17</a:t>
            </a:fld>
            <a:endParaRPr lang="en-US" dirty="0"/>
          </a:p>
        </p:txBody>
      </p:sp>
    </p:spTree>
    <p:extLst>
      <p:ext uri="{BB962C8B-B14F-4D97-AF65-F5344CB8AC3E}">
        <p14:creationId xmlns:p14="http://schemas.microsoft.com/office/powerpoint/2010/main" val="3190671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EEA65-EB16-471F-A19E-900AA86AC5D7}" type="slidenum">
              <a:rPr lang="en-US" smtClean="0"/>
              <a:t>20</a:t>
            </a:fld>
            <a:endParaRPr lang="en-US" dirty="0"/>
          </a:p>
        </p:txBody>
      </p:sp>
    </p:spTree>
    <p:extLst>
      <p:ext uri="{BB962C8B-B14F-4D97-AF65-F5344CB8AC3E}">
        <p14:creationId xmlns:p14="http://schemas.microsoft.com/office/powerpoint/2010/main" val="391191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EEA65-EB16-471F-A19E-900AA86AC5D7}" type="slidenum">
              <a:rPr lang="en-US" smtClean="0"/>
              <a:t>21</a:t>
            </a:fld>
            <a:endParaRPr lang="en-US" dirty="0"/>
          </a:p>
        </p:txBody>
      </p:sp>
    </p:spTree>
    <p:extLst>
      <p:ext uri="{BB962C8B-B14F-4D97-AF65-F5344CB8AC3E}">
        <p14:creationId xmlns:p14="http://schemas.microsoft.com/office/powerpoint/2010/main" val="1213222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03204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112772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26057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421685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957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4162834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0662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32864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275763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17007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405169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93009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386412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0203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17751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F739138-DCE6-41D2-B2D7-12CFF1E39D7A}" type="datetimeFigureOut">
              <a:rPr lang="en-US" smtClean="0"/>
              <a:t>10/13/2021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6A42CBA-27AA-44D7-8B4D-4885BCD26918}" type="slidenum">
              <a:rPr lang="en-US" smtClean="0"/>
              <a:t>‹#›</a:t>
            </a:fld>
            <a:endParaRPr lang="en-US" dirty="0"/>
          </a:p>
        </p:txBody>
      </p:sp>
    </p:spTree>
    <p:extLst>
      <p:ext uri="{BB962C8B-B14F-4D97-AF65-F5344CB8AC3E}">
        <p14:creationId xmlns:p14="http://schemas.microsoft.com/office/powerpoint/2010/main" val="2806239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739138-DCE6-41D2-B2D7-12CFF1E39D7A}" type="datetimeFigureOut">
              <a:rPr lang="en-US" smtClean="0"/>
              <a:t>10/13/2021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6A42CBA-27AA-44D7-8B4D-4885BCD26918}" type="slidenum">
              <a:rPr lang="en-US" smtClean="0"/>
              <a:t>‹#›</a:t>
            </a:fld>
            <a:endParaRPr lang="en-US" dirty="0"/>
          </a:p>
        </p:txBody>
      </p:sp>
    </p:spTree>
    <p:extLst>
      <p:ext uri="{BB962C8B-B14F-4D97-AF65-F5344CB8AC3E}">
        <p14:creationId xmlns:p14="http://schemas.microsoft.com/office/powerpoint/2010/main" val="414623894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orm%20Templates/CUPE%20Member%20in%20Good%20Standing%20Application%20Form.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notesSlide" Target="../notesSlides/notesSlide2.xml"/><Relationship Id="rId9"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hyperlink" Target="http://infonet/Apps/view_items.cfm?MenuID=2000428&amp;CategoryID=2" TargetMode="External"/><Relationship Id="rId2" Type="http://schemas.openxmlformats.org/officeDocument/2006/relationships/hyperlink" Target="http://infonet/Apps/view_items.cfm?MenuID=2000428&amp;CategoryID=1"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hyperlink" Target="https://973.cupe.c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732" y="457747"/>
            <a:ext cx="5650624" cy="1979462"/>
          </a:xfrm>
          <a:prstGeom prst="rect">
            <a:avLst/>
          </a:prstGeom>
        </p:spPr>
      </p:pic>
      <p:pic>
        <p:nvPicPr>
          <p:cNvPr id="1039" name="Picture 10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877" y="3342967"/>
            <a:ext cx="3593499" cy="3283817"/>
          </a:xfrm>
          <a:prstGeom prst="rect">
            <a:avLst/>
          </a:prstGeom>
        </p:spPr>
      </p:pic>
      <p:sp>
        <p:nvSpPr>
          <p:cNvPr id="1040" name="Rectangle 1039"/>
          <p:cNvSpPr/>
          <p:nvPr/>
        </p:nvSpPr>
        <p:spPr>
          <a:xfrm rot="857027">
            <a:off x="385186" y="2437662"/>
            <a:ext cx="10251053" cy="1009585"/>
          </a:xfrm>
          <a:prstGeom prst="rect">
            <a:avLst/>
          </a:prstGeom>
          <a:noFill/>
        </p:spPr>
        <p:txBody>
          <a:bodyPr wrap="square" lIns="91440" tIns="45720" rIns="91440" bIns="45720">
            <a:spAutoFit/>
          </a:bodyPr>
          <a:lstStyle/>
          <a:p>
            <a:pPr algn="ctr"/>
            <a:r>
              <a:rPr lang="en-US"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Verdana" panose="020B0604030504040204" pitchFamily="34" charset="0"/>
                <a:ea typeface="Verdana" panose="020B0604030504040204" pitchFamily="34" charset="0"/>
              </a:rPr>
              <a:t>WORKING TOGETHER</a:t>
            </a:r>
          </a:p>
        </p:txBody>
      </p:sp>
    </p:spTree>
    <p:extLst>
      <p:ext uri="{BB962C8B-B14F-4D97-AF65-F5344CB8AC3E}">
        <p14:creationId xmlns:p14="http://schemas.microsoft.com/office/powerpoint/2010/main" val="2849011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43" y="521108"/>
            <a:ext cx="8596668" cy="766916"/>
          </a:xfrm>
        </p:spPr>
        <p:txBody>
          <a:bodyPr/>
          <a:lstStyle/>
          <a:p>
            <a:r>
              <a:rPr lang="en-US" dirty="0">
                <a:latin typeface="Verdana" panose="020B0604030504040204" pitchFamily="34" charset="0"/>
                <a:ea typeface="Verdana" panose="020B0604030504040204" pitchFamily="34" charset="0"/>
              </a:rPr>
              <a:t>Member Wellness</a:t>
            </a:r>
          </a:p>
        </p:txBody>
      </p:sp>
      <p:sp>
        <p:nvSpPr>
          <p:cNvPr id="3" name="Content Placeholder 2"/>
          <p:cNvSpPr>
            <a:spLocks noGrp="1"/>
          </p:cNvSpPr>
          <p:nvPr>
            <p:ph idx="1"/>
          </p:nvPr>
        </p:nvSpPr>
        <p:spPr>
          <a:xfrm>
            <a:off x="588843" y="1393675"/>
            <a:ext cx="8596668" cy="4210714"/>
          </a:xfrm>
        </p:spPr>
        <p:txBody>
          <a:bodyPr>
            <a:normAutofit/>
          </a:bodyPr>
          <a:lstStyle/>
          <a:p>
            <a:pPr marL="0" indent="0">
              <a:buNone/>
            </a:pPr>
            <a:r>
              <a:rPr lang="en-US" dirty="0">
                <a:latin typeface="Verdana" panose="020B0604030504040204" pitchFamily="34" charset="0"/>
                <a:ea typeface="Verdana" panose="020B0604030504040204" pitchFamily="34" charset="0"/>
              </a:rPr>
              <a:t>The Union is here to offer support, recognition and congratulations to our members during different stages in their life. This includes:</a:t>
            </a:r>
          </a:p>
          <a:p>
            <a:pPr lvl="1"/>
            <a:r>
              <a:rPr lang="en-US" sz="1800" dirty="0">
                <a:latin typeface="Verdana" panose="020B0604030504040204" pitchFamily="34" charset="0"/>
                <a:ea typeface="Verdana" panose="020B0604030504040204" pitchFamily="34" charset="0"/>
              </a:rPr>
              <a:t>Retirement gifts</a:t>
            </a:r>
          </a:p>
          <a:p>
            <a:pPr lvl="1"/>
            <a:r>
              <a:rPr lang="en-US" sz="1800" dirty="0">
                <a:latin typeface="Verdana" panose="020B0604030504040204" pitchFamily="34" charset="0"/>
                <a:ea typeface="Verdana" panose="020B0604030504040204" pitchFamily="34" charset="0"/>
              </a:rPr>
              <a:t>Long service awards</a:t>
            </a:r>
          </a:p>
          <a:p>
            <a:pPr lvl="1"/>
            <a:r>
              <a:rPr lang="en-US" sz="1800" dirty="0">
                <a:latin typeface="Verdana" panose="020B0604030504040204" pitchFamily="34" charset="0"/>
                <a:ea typeface="Verdana" panose="020B0604030504040204" pitchFamily="34" charset="0"/>
              </a:rPr>
              <a:t>Death in the family</a:t>
            </a:r>
          </a:p>
          <a:p>
            <a:pPr lvl="1"/>
            <a:r>
              <a:rPr lang="en-US" sz="1800" dirty="0">
                <a:latin typeface="Verdana" panose="020B0604030504040204" pitchFamily="34" charset="0"/>
                <a:ea typeface="Verdana" panose="020B0604030504040204" pitchFamily="34" charset="0"/>
              </a:rPr>
              <a:t>Weddings</a:t>
            </a:r>
          </a:p>
          <a:p>
            <a:pPr lvl="1"/>
            <a:r>
              <a:rPr lang="en-US" sz="1800" dirty="0">
                <a:latin typeface="Verdana" panose="020B0604030504040204" pitchFamily="34" charset="0"/>
                <a:ea typeface="Verdana" panose="020B0604030504040204" pitchFamily="34" charset="0"/>
              </a:rPr>
              <a:t>Babies</a:t>
            </a:r>
          </a:p>
          <a:p>
            <a:pPr marL="0" indent="0">
              <a:buNone/>
            </a:pPr>
            <a:r>
              <a:rPr lang="en-US" dirty="0">
                <a:latin typeface="Verdana" panose="020B0604030504040204" pitchFamily="34" charset="0"/>
                <a:ea typeface="Verdana" panose="020B0604030504040204" pitchFamily="34" charset="0"/>
              </a:rPr>
              <a:t>If you, or anyone you know, could use some support or recognition from the union, reach out to our Wellness Coordinator Tracy Benson.</a:t>
            </a:r>
          </a:p>
        </p:txBody>
      </p:sp>
    </p:spTree>
    <p:extLst>
      <p:ext uri="{BB962C8B-B14F-4D97-AF65-F5344CB8AC3E}">
        <p14:creationId xmlns:p14="http://schemas.microsoft.com/office/powerpoint/2010/main" val="2817673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75" y="521110"/>
            <a:ext cx="8596668" cy="707922"/>
          </a:xfrm>
        </p:spPr>
        <p:txBody>
          <a:bodyPr/>
          <a:lstStyle/>
          <a:p>
            <a:r>
              <a:rPr lang="en-US" dirty="0">
                <a:latin typeface="Verdana" panose="020B0604030504040204" pitchFamily="34" charset="0"/>
                <a:ea typeface="Verdana" panose="020B0604030504040204" pitchFamily="34" charset="0"/>
              </a:rPr>
              <a:t>Membership Cards</a:t>
            </a:r>
          </a:p>
        </p:txBody>
      </p:sp>
      <p:sp>
        <p:nvSpPr>
          <p:cNvPr id="3" name="Content Placeholder 2"/>
          <p:cNvSpPr>
            <a:spLocks noGrp="1"/>
          </p:cNvSpPr>
          <p:nvPr>
            <p:ph idx="1"/>
          </p:nvPr>
        </p:nvSpPr>
        <p:spPr>
          <a:xfrm>
            <a:off x="677334" y="1376516"/>
            <a:ext cx="8596668" cy="4286865"/>
          </a:xfrm>
        </p:spPr>
        <p:txBody>
          <a:bodyPr/>
          <a:lstStyle/>
          <a:p>
            <a:r>
              <a:rPr lang="en-US" dirty="0">
                <a:latin typeface="Verdana" panose="020B0604030504040204" pitchFamily="34" charset="0"/>
                <a:ea typeface="Verdana" panose="020B0604030504040204" pitchFamily="34" charset="0"/>
              </a:rPr>
              <a:t>CUPE 973 members are required to be members in good standing. Being a member in good standing includes:</a:t>
            </a:r>
          </a:p>
          <a:p>
            <a:pPr lvl="1"/>
            <a:r>
              <a:rPr lang="en-US" sz="1800" dirty="0">
                <a:latin typeface="Verdana" panose="020B0604030504040204" pitchFamily="34" charset="0"/>
                <a:ea typeface="Verdana" panose="020B0604030504040204" pitchFamily="34" charset="0"/>
              </a:rPr>
              <a:t>New members attending this orientation session.</a:t>
            </a:r>
          </a:p>
          <a:p>
            <a:pPr lvl="1"/>
            <a:r>
              <a:rPr lang="en-US" sz="1800" dirty="0">
                <a:latin typeface="Verdana" panose="020B0604030504040204" pitchFamily="34" charset="0"/>
                <a:ea typeface="Verdana" panose="020B0604030504040204" pitchFamily="34" charset="0"/>
              </a:rPr>
              <a:t>Paying the $1 member fee. </a:t>
            </a:r>
          </a:p>
          <a:p>
            <a:pPr lvl="1"/>
            <a:r>
              <a:rPr lang="en-US" sz="1800" dirty="0">
                <a:latin typeface="Verdana" panose="020B0604030504040204" pitchFamily="34" charset="0"/>
                <a:ea typeface="Verdana" panose="020B0604030504040204" pitchFamily="34" charset="0"/>
              </a:rPr>
              <a:t>Being issued a CUPE membership card. </a:t>
            </a:r>
          </a:p>
          <a:p>
            <a:r>
              <a:rPr lang="en-US" dirty="0">
                <a:latin typeface="Verdana" panose="020B0604030504040204" pitchFamily="34" charset="0"/>
                <a:ea typeface="Verdana" panose="020B0604030504040204" pitchFamily="34" charset="0"/>
              </a:rPr>
              <a:t>Members will receive their member card once the </a:t>
            </a:r>
            <a:r>
              <a:rPr lang="en-US" dirty="0">
                <a:latin typeface="Verdana" panose="020B0604030504040204" pitchFamily="34" charset="0"/>
                <a:ea typeface="Verdana" panose="020B0604030504040204" pitchFamily="34" charset="0"/>
                <a:hlinkClick r:id="rId2" action="ppaction://hlinkfile"/>
              </a:rPr>
              <a:t>New Member Form</a:t>
            </a:r>
            <a:r>
              <a:rPr lang="en-US" dirty="0">
                <a:latin typeface="Verdana" panose="020B0604030504040204" pitchFamily="34" charset="0"/>
                <a:ea typeface="Verdana" panose="020B0604030504040204" pitchFamily="34" charset="0"/>
              </a:rPr>
              <a:t> has been completed and payment has been made.</a:t>
            </a:r>
          </a:p>
          <a:p>
            <a:r>
              <a:rPr lang="en-US" dirty="0">
                <a:latin typeface="Verdana" panose="020B0604030504040204" pitchFamily="34" charset="0"/>
                <a:ea typeface="Verdana" panose="020B0604030504040204" pitchFamily="34" charset="0"/>
              </a:rPr>
              <a:t>Personal information gathered through the New Member Form is for union use only. </a:t>
            </a:r>
          </a:p>
          <a:p>
            <a:r>
              <a:rPr lang="en-US" dirty="0">
                <a:latin typeface="Verdana" panose="020B0604030504040204" pitchFamily="34" charset="0"/>
                <a:ea typeface="Verdana" panose="020B0604030504040204" pitchFamily="34" charset="0"/>
              </a:rPr>
              <a:t>You must be a member in good standing in order to vote (i.e. a strike vote).</a:t>
            </a:r>
          </a:p>
          <a:p>
            <a:pPr marL="0" indent="0">
              <a:buNone/>
            </a:pPr>
            <a:endParaRPr lang="en-US" dirty="0"/>
          </a:p>
        </p:txBody>
      </p:sp>
    </p:spTree>
    <p:extLst>
      <p:ext uri="{BB962C8B-B14F-4D97-AF65-F5344CB8AC3E}">
        <p14:creationId xmlns:p14="http://schemas.microsoft.com/office/powerpoint/2010/main" val="1386512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0775"/>
            <a:ext cx="8596668" cy="786580"/>
          </a:xfrm>
        </p:spPr>
        <p:txBody>
          <a:bodyPr/>
          <a:lstStyle/>
          <a:p>
            <a:r>
              <a:rPr lang="en-US" dirty="0">
                <a:latin typeface="Verdana" panose="020B0604030504040204" pitchFamily="34" charset="0"/>
                <a:ea typeface="Verdana" panose="020B0604030504040204" pitchFamily="34" charset="0"/>
              </a:rPr>
              <a:t>Reasons to Contact a Steward</a:t>
            </a:r>
          </a:p>
        </p:txBody>
      </p:sp>
      <p:sp>
        <p:nvSpPr>
          <p:cNvPr id="3" name="Content Placeholder 2"/>
          <p:cNvSpPr>
            <a:spLocks noGrp="1"/>
          </p:cNvSpPr>
          <p:nvPr>
            <p:ph idx="1"/>
          </p:nvPr>
        </p:nvSpPr>
        <p:spPr>
          <a:xfrm>
            <a:off x="775657" y="1445343"/>
            <a:ext cx="8596668" cy="4178709"/>
          </a:xfrm>
        </p:spPr>
        <p:txBody>
          <a:bodyPr/>
          <a:lstStyle/>
          <a:p>
            <a:pPr marL="0" indent="0">
              <a:buNone/>
            </a:pPr>
            <a:r>
              <a:rPr lang="en-US" dirty="0">
                <a:latin typeface="Verdana" panose="020B0604030504040204" pitchFamily="34" charset="0"/>
                <a:ea typeface="Verdana" panose="020B0604030504040204" pitchFamily="34" charset="0"/>
              </a:rPr>
              <a:t>The Stewards role is to ensure the Employer is following the Collective Agreement as negotiated. Some reasons to contact a union Steward are:</a:t>
            </a:r>
          </a:p>
          <a:p>
            <a:pPr lvl="1"/>
            <a:r>
              <a:rPr lang="en-US" sz="1800" dirty="0">
                <a:latin typeface="Verdana" panose="020B0604030504040204" pitchFamily="34" charset="0"/>
                <a:ea typeface="Verdana" panose="020B0604030504040204" pitchFamily="34" charset="0"/>
              </a:rPr>
              <a:t>You are being requested to work outside of your usual working hours.</a:t>
            </a:r>
          </a:p>
          <a:p>
            <a:pPr lvl="1"/>
            <a:r>
              <a:rPr lang="en-US" sz="1800" dirty="0">
                <a:latin typeface="Verdana" panose="020B0604030504040204" pitchFamily="34" charset="0"/>
                <a:ea typeface="Verdana" panose="020B0604030504040204" pitchFamily="34" charset="0"/>
              </a:rPr>
              <a:t>You are being denied vacation.</a:t>
            </a:r>
          </a:p>
          <a:p>
            <a:pPr lvl="1"/>
            <a:r>
              <a:rPr lang="en-US" sz="1800" dirty="0">
                <a:latin typeface="Verdana" panose="020B0604030504040204" pitchFamily="34" charset="0"/>
                <a:ea typeface="Verdana" panose="020B0604030504040204" pitchFamily="34" charset="0"/>
              </a:rPr>
              <a:t>Benefits are not being paid out.</a:t>
            </a:r>
          </a:p>
          <a:p>
            <a:pPr lvl="1"/>
            <a:r>
              <a:rPr lang="en-US" sz="1800" dirty="0">
                <a:latin typeface="Verdana" panose="020B0604030504040204" pitchFamily="34" charset="0"/>
                <a:ea typeface="Verdana" panose="020B0604030504040204" pitchFamily="34" charset="0"/>
              </a:rPr>
              <a:t>You are being treated unfairly.</a:t>
            </a:r>
          </a:p>
          <a:p>
            <a:pPr lvl="1"/>
            <a:r>
              <a:rPr lang="en-US" sz="1800" dirty="0">
                <a:latin typeface="Verdana" panose="020B0604030504040204" pitchFamily="34" charset="0"/>
                <a:ea typeface="Verdana" panose="020B0604030504040204" pitchFamily="34" charset="0"/>
              </a:rPr>
              <a:t>The Collective Agreement isn’t being followed.</a:t>
            </a:r>
          </a:p>
          <a:p>
            <a:pPr lvl="1"/>
            <a:r>
              <a:rPr lang="en-US" sz="1800" dirty="0">
                <a:latin typeface="Verdana" panose="020B0604030504040204" pitchFamily="34" charset="0"/>
                <a:ea typeface="Verdana" panose="020B0604030504040204" pitchFamily="34" charset="0"/>
              </a:rPr>
              <a:t>Any return-to-work issues.</a:t>
            </a: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2712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1277"/>
            <a:ext cx="8596668" cy="806245"/>
          </a:xfrm>
        </p:spPr>
        <p:txBody>
          <a:bodyPr/>
          <a:lstStyle/>
          <a:p>
            <a:r>
              <a:rPr lang="en-US" dirty="0">
                <a:latin typeface="Verdana" panose="020B0604030504040204" pitchFamily="34" charset="0"/>
                <a:ea typeface="Verdana" panose="020B0604030504040204" pitchFamily="34" charset="0"/>
              </a:rPr>
              <a:t>Reasons to be Unionized</a:t>
            </a:r>
          </a:p>
        </p:txBody>
      </p:sp>
      <p:sp>
        <p:nvSpPr>
          <p:cNvPr id="3" name="Content Placeholder 2"/>
          <p:cNvSpPr>
            <a:spLocks noGrp="1"/>
          </p:cNvSpPr>
          <p:nvPr>
            <p:ph idx="1"/>
          </p:nvPr>
        </p:nvSpPr>
        <p:spPr>
          <a:xfrm>
            <a:off x="677334" y="1317522"/>
            <a:ext cx="8596668" cy="3864078"/>
          </a:xfrm>
        </p:spPr>
        <p:txBody>
          <a:bodyPr/>
          <a:lstStyle/>
          <a:p>
            <a:pPr lvl="1"/>
            <a:r>
              <a:rPr lang="en-US" sz="1800" dirty="0">
                <a:latin typeface="Verdana" panose="020B0604030504040204" pitchFamily="34" charset="0"/>
                <a:ea typeface="Verdana" panose="020B0604030504040204" pitchFamily="34" charset="0"/>
              </a:rPr>
              <a:t>Job security</a:t>
            </a:r>
          </a:p>
          <a:p>
            <a:pPr lvl="1"/>
            <a:r>
              <a:rPr lang="en-US" sz="1800" dirty="0">
                <a:latin typeface="Verdana" panose="020B0604030504040204" pitchFamily="34" charset="0"/>
                <a:ea typeface="Verdana" panose="020B0604030504040204" pitchFamily="34" charset="0"/>
              </a:rPr>
              <a:t>Pension and benefits</a:t>
            </a:r>
          </a:p>
          <a:p>
            <a:pPr lvl="1"/>
            <a:r>
              <a:rPr lang="en-US" sz="1800" dirty="0">
                <a:latin typeface="Verdana" panose="020B0604030504040204" pitchFamily="34" charset="0"/>
                <a:ea typeface="Verdana" panose="020B0604030504040204" pitchFamily="34" charset="0"/>
              </a:rPr>
              <a:t>Higher wages</a:t>
            </a:r>
          </a:p>
          <a:p>
            <a:pPr lvl="1"/>
            <a:r>
              <a:rPr lang="en-US" sz="1800" dirty="0">
                <a:latin typeface="Verdana" panose="020B0604030504040204" pitchFamily="34" charset="0"/>
                <a:ea typeface="Verdana" panose="020B0604030504040204" pitchFamily="34" charset="0"/>
              </a:rPr>
              <a:t>Greater equality</a:t>
            </a:r>
          </a:p>
          <a:p>
            <a:pPr lvl="1"/>
            <a:r>
              <a:rPr lang="en-US" sz="1800" dirty="0">
                <a:latin typeface="Verdana" panose="020B0604030504040204" pitchFamily="34" charset="0"/>
                <a:ea typeface="Verdana" panose="020B0604030504040204" pitchFamily="34" charset="0"/>
              </a:rPr>
              <a:t>Health &amp; safety</a:t>
            </a:r>
          </a:p>
          <a:p>
            <a:pPr lvl="1"/>
            <a:r>
              <a:rPr lang="en-US" sz="1800" dirty="0">
                <a:latin typeface="Verdana" panose="020B0604030504040204" pitchFamily="34" charset="0"/>
                <a:ea typeface="Verdana" panose="020B0604030504040204" pitchFamily="34" charset="0"/>
              </a:rPr>
              <a:t>Predictable hours</a:t>
            </a:r>
          </a:p>
          <a:p>
            <a:pPr lvl="1"/>
            <a:r>
              <a:rPr lang="en-US" sz="1800" dirty="0">
                <a:latin typeface="Verdana" panose="020B0604030504040204" pitchFamily="34" charset="0"/>
                <a:ea typeface="Verdana" panose="020B0604030504040204" pitchFamily="34" charset="0"/>
              </a:rPr>
              <a:t>Training &amp; education</a:t>
            </a:r>
          </a:p>
          <a:p>
            <a:pPr lvl="1"/>
            <a:r>
              <a:rPr lang="en-US" sz="1800" dirty="0">
                <a:latin typeface="Verdana" panose="020B0604030504040204" pitchFamily="34" charset="0"/>
                <a:ea typeface="Verdana" panose="020B0604030504040204" pitchFamily="34" charset="0"/>
              </a:rPr>
              <a:t>Workplace democracy</a:t>
            </a:r>
          </a:p>
          <a:p>
            <a:endParaRPr lang="en-US" dirty="0"/>
          </a:p>
          <a:p>
            <a:endParaRPr lang="en-US" dirty="0"/>
          </a:p>
        </p:txBody>
      </p:sp>
    </p:spTree>
    <p:extLst>
      <p:ext uri="{BB962C8B-B14F-4D97-AF65-F5344CB8AC3E}">
        <p14:creationId xmlns:p14="http://schemas.microsoft.com/office/powerpoint/2010/main" val="33866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2452"/>
            <a:ext cx="8596668" cy="757083"/>
          </a:xfrm>
        </p:spPr>
        <p:txBody>
          <a:bodyPr/>
          <a:lstStyle/>
          <a:p>
            <a:r>
              <a:rPr lang="en-US" dirty="0">
                <a:latin typeface="Verdana" panose="020B0604030504040204" pitchFamily="34" charset="0"/>
                <a:ea typeface="Verdana" panose="020B0604030504040204" pitchFamily="34" charset="0"/>
              </a:rPr>
              <a:t>Benefits of Unions</a:t>
            </a:r>
          </a:p>
        </p:txBody>
      </p:sp>
      <p:sp>
        <p:nvSpPr>
          <p:cNvPr id="3" name="Content Placeholder 2"/>
          <p:cNvSpPr>
            <a:spLocks noGrp="1"/>
          </p:cNvSpPr>
          <p:nvPr>
            <p:ph idx="1"/>
          </p:nvPr>
        </p:nvSpPr>
        <p:spPr>
          <a:xfrm>
            <a:off x="677334" y="1317522"/>
            <a:ext cx="8596668" cy="4286865"/>
          </a:xfrm>
        </p:spPr>
        <p:txBody>
          <a:bodyPr>
            <a:normAutofit/>
          </a:bodyPr>
          <a:lstStyle/>
          <a:p>
            <a:r>
              <a:rPr lang="en-US" dirty="0">
                <a:latin typeface="Verdana" panose="020B0604030504040204" pitchFamily="34" charset="0"/>
                <a:ea typeface="Verdana" panose="020B0604030504040204" pitchFamily="34" charset="0"/>
              </a:rPr>
              <a:t>Unions allow workers to become united and to mobilize and come together during times of collective agreements and negotiations.</a:t>
            </a:r>
          </a:p>
          <a:p>
            <a:r>
              <a:rPr lang="en-US" dirty="0">
                <a:latin typeface="Verdana" panose="020B0604030504040204" pitchFamily="34" charset="0"/>
                <a:ea typeface="Verdana" panose="020B0604030504040204" pitchFamily="34" charset="0"/>
              </a:rPr>
              <a:t>Unions help make a workplace more fair. </a:t>
            </a:r>
          </a:p>
          <a:p>
            <a:r>
              <a:rPr lang="en-US" dirty="0">
                <a:latin typeface="Verdana" panose="020B0604030504040204" pitchFamily="34" charset="0"/>
                <a:ea typeface="Verdana" panose="020B0604030504040204" pitchFamily="34" charset="0"/>
              </a:rPr>
              <a:t>In a unionized workplace you have a voice and an advocate. </a:t>
            </a:r>
          </a:p>
          <a:p>
            <a:r>
              <a:rPr lang="en-US" dirty="0">
                <a:latin typeface="Verdana" panose="020B0604030504040204" pitchFamily="34" charset="0"/>
                <a:ea typeface="Verdana" panose="020B0604030504040204" pitchFamily="34" charset="0"/>
              </a:rPr>
              <a:t>A union is there to be strong and united and to be there for workers in their struggles.</a:t>
            </a:r>
          </a:p>
          <a:p>
            <a:r>
              <a:rPr lang="en-US" dirty="0">
                <a:latin typeface="Verdana" panose="020B0604030504040204" pitchFamily="34" charset="0"/>
                <a:ea typeface="Verdana" panose="020B0604030504040204" pitchFamily="34" charset="0"/>
              </a:rPr>
              <a:t>Unions do international solidarity work and stand up against human rights violations.  </a:t>
            </a:r>
          </a:p>
          <a:p>
            <a:r>
              <a:rPr lang="en-US" dirty="0">
                <a:latin typeface="Verdana" panose="020B0604030504040204" pitchFamily="34" charset="0"/>
                <a:ea typeface="Verdana" panose="020B0604030504040204" pitchFamily="34" charset="0"/>
              </a:rPr>
              <a:t>Unions are instrumental in fighting for workers’ right to safety in the workplace. </a:t>
            </a:r>
            <a:endParaRPr lang="en-US" dirty="0"/>
          </a:p>
        </p:txBody>
      </p:sp>
    </p:spTree>
    <p:extLst>
      <p:ext uri="{BB962C8B-B14F-4D97-AF65-F5344CB8AC3E}">
        <p14:creationId xmlns:p14="http://schemas.microsoft.com/office/powerpoint/2010/main" val="232015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91613"/>
            <a:ext cx="8596668" cy="639097"/>
          </a:xfrm>
        </p:spPr>
        <p:txBody>
          <a:bodyPr>
            <a:noAutofit/>
          </a:bodyPr>
          <a:lstStyle/>
          <a:p>
            <a:r>
              <a:rPr lang="en-US" dirty="0">
                <a:latin typeface="Verdana" panose="020B0604030504040204" pitchFamily="34" charset="0"/>
                <a:ea typeface="Verdana" panose="020B0604030504040204" pitchFamily="34" charset="0"/>
              </a:rPr>
              <a:t>The Grievance Process</a:t>
            </a:r>
          </a:p>
        </p:txBody>
      </p:sp>
      <p:sp>
        <p:nvSpPr>
          <p:cNvPr id="3" name="Content Placeholder 2"/>
          <p:cNvSpPr>
            <a:spLocks noGrp="1"/>
          </p:cNvSpPr>
          <p:nvPr>
            <p:ph idx="1"/>
          </p:nvPr>
        </p:nvSpPr>
        <p:spPr>
          <a:xfrm>
            <a:off x="343037" y="1317522"/>
            <a:ext cx="8596668" cy="4788309"/>
          </a:xfrm>
        </p:spPr>
        <p:txBody>
          <a:bodyPr>
            <a:noAutofit/>
          </a:bodyPr>
          <a:lstStyle/>
          <a:p>
            <a:pPr lvl="1"/>
            <a:r>
              <a:rPr lang="en-US" sz="1800" dirty="0">
                <a:latin typeface="Verdana" panose="020B0604030504040204" pitchFamily="34" charset="0"/>
                <a:ea typeface="Verdana" panose="020B0604030504040204" pitchFamily="34" charset="0"/>
              </a:rPr>
              <a:t>When a member is disciplined or if the Collective Agreement is violated then the Union proceeds with the grievance process.</a:t>
            </a:r>
          </a:p>
          <a:p>
            <a:pPr lvl="1"/>
            <a:r>
              <a:rPr lang="en-US" sz="1800" dirty="0">
                <a:latin typeface="Verdana" panose="020B0604030504040204" pitchFamily="34" charset="0"/>
                <a:ea typeface="Verdana" panose="020B0604030504040204" pitchFamily="34" charset="0"/>
              </a:rPr>
              <a:t>If a resolve is not found during this process then the Union has the right to seek resolve either through the mediation or arbitration process.</a:t>
            </a:r>
          </a:p>
          <a:p>
            <a:pPr lvl="1"/>
            <a:r>
              <a:rPr lang="en-US" sz="1800" dirty="0">
                <a:latin typeface="Verdana" panose="020B0604030504040204" pitchFamily="34" charset="0"/>
                <a:ea typeface="Verdana" panose="020B0604030504040204" pitchFamily="34" charset="0"/>
              </a:rPr>
              <a:t>The mediation process involves a mediator who listens to both sides of the argument and tries to find a resolution that is amenable to both parties.</a:t>
            </a:r>
          </a:p>
          <a:p>
            <a:pPr lvl="1"/>
            <a:r>
              <a:rPr lang="en-US" sz="1800" dirty="0">
                <a:latin typeface="Verdana" panose="020B0604030504040204" pitchFamily="34" charset="0"/>
                <a:ea typeface="Verdana" panose="020B0604030504040204" pitchFamily="34" charset="0"/>
              </a:rPr>
              <a:t>The arbitration process is similar to a court trial and both sides present their case and an Arbitrator or a Board of Arbitrators makes the final ruling.</a:t>
            </a:r>
          </a:p>
          <a:p>
            <a:pPr lvl="1"/>
            <a:r>
              <a:rPr lang="en-US" sz="1800" dirty="0">
                <a:latin typeface="Verdana" panose="020B0604030504040204" pitchFamily="34" charset="0"/>
                <a:ea typeface="Verdana" panose="020B0604030504040204" pitchFamily="34" charset="0"/>
              </a:rPr>
              <a:t>At the Mediation/Arbitration stage the City has the option of hearing the grievance either at mediation or arbitration.  Mediation is the least expensive way to go.</a:t>
            </a:r>
          </a:p>
        </p:txBody>
      </p:sp>
    </p:spTree>
    <p:extLst>
      <p:ext uri="{BB962C8B-B14F-4D97-AF65-F5344CB8AC3E}">
        <p14:creationId xmlns:p14="http://schemas.microsoft.com/office/powerpoint/2010/main" val="216105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08" y="403123"/>
            <a:ext cx="8596668" cy="707923"/>
          </a:xfrm>
        </p:spPr>
        <p:txBody>
          <a:bodyPr/>
          <a:lstStyle/>
          <a:p>
            <a:r>
              <a:rPr lang="en-US" dirty="0">
                <a:latin typeface="Verdana" panose="020B0604030504040204" pitchFamily="34" charset="0"/>
                <a:ea typeface="Verdana" panose="020B0604030504040204" pitchFamily="34" charset="0"/>
              </a:rPr>
              <a:t>The Bargaining Process</a:t>
            </a:r>
          </a:p>
        </p:txBody>
      </p:sp>
      <p:sp>
        <p:nvSpPr>
          <p:cNvPr id="3" name="Content Placeholder 2"/>
          <p:cNvSpPr>
            <a:spLocks noGrp="1"/>
          </p:cNvSpPr>
          <p:nvPr>
            <p:ph idx="1"/>
          </p:nvPr>
        </p:nvSpPr>
        <p:spPr>
          <a:xfrm>
            <a:off x="706831" y="1248699"/>
            <a:ext cx="8596668" cy="5437236"/>
          </a:xfrm>
        </p:spPr>
        <p:txBody>
          <a:bodyPr>
            <a:noAutofit/>
          </a:bodyPr>
          <a:lstStyle/>
          <a:p>
            <a:pPr marL="0" indent="0">
              <a:buNone/>
            </a:pPr>
            <a:r>
              <a:rPr lang="en-US" b="1" dirty="0">
                <a:latin typeface="Verdana" panose="020B0604030504040204" pitchFamily="34" charset="0"/>
                <a:ea typeface="Verdana" panose="020B0604030504040204" pitchFamily="34" charset="0"/>
              </a:rPr>
              <a:t>Step 1. Notice to Bargain</a:t>
            </a:r>
          </a:p>
          <a:p>
            <a:pPr lvl="1"/>
            <a:r>
              <a:rPr lang="en-US" sz="1800" dirty="0">
                <a:latin typeface="Verdana" panose="020B0604030504040204" pitchFamily="34" charset="0"/>
                <a:ea typeface="Verdana" panose="020B0604030504040204" pitchFamily="34" charset="0"/>
              </a:rPr>
              <a:t>Notice to Bargain can be served by either party during the last ninety (90) days of the term of a Collective Agreement - this notice needs to be served in writing.</a:t>
            </a:r>
          </a:p>
          <a:p>
            <a:pPr lvl="1"/>
            <a:r>
              <a:rPr lang="en-US" sz="1800" dirty="0">
                <a:latin typeface="Verdana" panose="020B0604030504040204" pitchFamily="34" charset="0"/>
                <a:ea typeface="Verdana" panose="020B0604030504040204" pitchFamily="34" charset="0"/>
              </a:rPr>
              <a:t>973’s Bargaining Committee consists of members of the Executive Team.</a:t>
            </a:r>
          </a:p>
          <a:p>
            <a:pPr lvl="1"/>
            <a:r>
              <a:rPr lang="en-US" sz="1800" dirty="0">
                <a:latin typeface="Verdana" panose="020B0604030504040204" pitchFamily="34" charset="0"/>
                <a:ea typeface="Verdana" panose="020B0604030504040204" pitchFamily="34" charset="0"/>
              </a:rPr>
              <a:t>If neither party gives notice to bargain, the collective agreement remains in effect for another year.</a:t>
            </a:r>
          </a:p>
          <a:p>
            <a:pPr marL="0" indent="0">
              <a:buNone/>
            </a:pPr>
            <a:r>
              <a:rPr lang="en-US" b="1" dirty="0">
                <a:latin typeface="Verdana" panose="020B0604030504040204" pitchFamily="34" charset="0"/>
                <a:ea typeface="Verdana" panose="020B0604030504040204" pitchFamily="34" charset="0"/>
              </a:rPr>
              <a:t>Step 2. Exchange Proposals</a:t>
            </a:r>
          </a:p>
          <a:p>
            <a:pPr lvl="1"/>
            <a:r>
              <a:rPr lang="en-US" sz="1800" dirty="0">
                <a:latin typeface="Verdana" panose="020B0604030504040204" pitchFamily="34" charset="0"/>
                <a:ea typeface="Verdana" panose="020B0604030504040204" pitchFamily="34" charset="0"/>
              </a:rPr>
              <a:t>Legislation requires the parties meet within 15 days from when the notice is given, unless an agreement is made to meet later.</a:t>
            </a:r>
          </a:p>
          <a:p>
            <a:pPr lvl="1"/>
            <a:r>
              <a:rPr lang="en-US" sz="1800" dirty="0">
                <a:latin typeface="Verdana" panose="020B0604030504040204" pitchFamily="34" charset="0"/>
                <a:ea typeface="Verdana" panose="020B0604030504040204" pitchFamily="34" charset="0"/>
              </a:rPr>
              <a:t>Proposals represent the ideal language that each party want to achieve in their next collective agreement based on past grievances, language changes, and monetary wants.</a:t>
            </a:r>
          </a:p>
          <a:p>
            <a:pPr lvl="1"/>
            <a:r>
              <a:rPr lang="en-US" sz="1800" dirty="0">
                <a:latin typeface="Verdana" panose="020B0604030504040204" pitchFamily="34" charset="0"/>
                <a:ea typeface="Verdana" panose="020B0604030504040204" pitchFamily="34" charset="0"/>
              </a:rPr>
              <a:t>Monetary wants include percentage raises, changes and/or additions to benefits.</a:t>
            </a:r>
            <a:endParaRPr lang="en-US" sz="1600" dirty="0">
              <a:latin typeface="Verdana" panose="020B0604030504040204" pitchFamily="34" charset="0"/>
              <a:ea typeface="Verdana" panose="020B0604030504040204" pitchFamily="34" charset="0"/>
            </a:endParaRPr>
          </a:p>
          <a:p>
            <a:endParaRPr lang="en-US" sz="1600" dirty="0">
              <a:latin typeface="Verdana" panose="020B0604030504040204" pitchFamily="34" charset="0"/>
              <a:ea typeface="Verdana" panose="020B0604030504040204" pitchFamily="34" charset="0"/>
            </a:endParaRPr>
          </a:p>
          <a:p>
            <a:pPr marL="0" indent="0">
              <a:buNone/>
            </a:pPr>
            <a:endParaRPr lang="en-US"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29243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923" y="1219201"/>
            <a:ext cx="9202993" cy="4960446"/>
          </a:xfrm>
        </p:spPr>
        <p:txBody>
          <a:bodyPr>
            <a:normAutofit/>
          </a:bodyPr>
          <a:lstStyle/>
          <a:p>
            <a:pPr marL="0" indent="0">
              <a:buNone/>
            </a:pPr>
            <a:r>
              <a:rPr lang="en-US" b="1" dirty="0">
                <a:latin typeface="Verdana" panose="020B0604030504040204" pitchFamily="34" charset="0"/>
                <a:ea typeface="Verdana" panose="020B0604030504040204" pitchFamily="34" charset="0"/>
              </a:rPr>
              <a:t>Step 3. Bargaining Starts</a:t>
            </a:r>
          </a:p>
          <a:p>
            <a:pPr lvl="1"/>
            <a:r>
              <a:rPr lang="en-US" sz="1800" dirty="0">
                <a:latin typeface="Verdana" panose="020B0604030504040204" pitchFamily="34" charset="0"/>
                <a:ea typeface="Verdana" panose="020B0604030504040204" pitchFamily="34" charset="0"/>
              </a:rPr>
              <a:t>Bargaining generally advances through a series of meetings - the process can be quick or it can take a long period of time to reach a mutual agreement.</a:t>
            </a:r>
          </a:p>
          <a:p>
            <a:pPr lvl="1"/>
            <a:r>
              <a:rPr lang="en-US" sz="1800" dirty="0">
                <a:latin typeface="Verdana" panose="020B0604030504040204" pitchFamily="34" charset="0"/>
                <a:ea typeface="Verdana" panose="020B0604030504040204" pitchFamily="34" charset="0"/>
              </a:rPr>
              <a:t>Sometimes during bargaining an impasse is reached between the two sides.</a:t>
            </a:r>
          </a:p>
          <a:p>
            <a:pPr marL="0" indent="0">
              <a:buNone/>
            </a:pPr>
            <a:r>
              <a:rPr lang="en-US" b="1" dirty="0">
                <a:latin typeface="Verdana" panose="020B0604030504040204" pitchFamily="34" charset="0"/>
                <a:ea typeface="Verdana" panose="020B0604030504040204" pitchFamily="34" charset="0"/>
              </a:rPr>
              <a:t>Step 4. The Strike Mandate Vote</a:t>
            </a:r>
          </a:p>
          <a:p>
            <a:pPr lvl="1"/>
            <a:r>
              <a:rPr lang="en-US" sz="1800" dirty="0">
                <a:latin typeface="Verdana" panose="020B0604030504040204" pitchFamily="34" charset="0"/>
                <a:ea typeface="Verdana" panose="020B0604030504040204" pitchFamily="34" charset="0"/>
              </a:rPr>
              <a:t>A strike vote is a signal of the membership’s support for the bargaining unit.</a:t>
            </a:r>
          </a:p>
          <a:p>
            <a:pPr lvl="1"/>
            <a:endParaRPr lang="en-US" dirty="0">
              <a:latin typeface="Verdana" panose="020B0604030504040204" pitchFamily="34" charset="0"/>
              <a:ea typeface="Verdana" panose="020B0604030504040204" pitchFamily="34" charset="0"/>
            </a:endParaRPr>
          </a:p>
        </p:txBody>
      </p:sp>
      <p:sp>
        <p:nvSpPr>
          <p:cNvPr id="4" name="Title 1"/>
          <p:cNvSpPr>
            <a:spLocks noGrp="1"/>
          </p:cNvSpPr>
          <p:nvPr>
            <p:ph type="title"/>
          </p:nvPr>
        </p:nvSpPr>
        <p:spPr>
          <a:xfrm>
            <a:off x="608509" y="393291"/>
            <a:ext cx="8596668" cy="707923"/>
          </a:xfrm>
        </p:spPr>
        <p:txBody>
          <a:bodyPr/>
          <a:lstStyle/>
          <a:p>
            <a:r>
              <a:rPr lang="en-US" dirty="0">
                <a:latin typeface="Verdana" panose="020B0604030504040204" pitchFamily="34" charset="0"/>
                <a:ea typeface="Verdana" panose="020B0604030504040204" pitchFamily="34" charset="0"/>
              </a:rPr>
              <a:t>The Bargaining Process cont’d</a:t>
            </a:r>
          </a:p>
        </p:txBody>
      </p:sp>
    </p:spTree>
    <p:extLst>
      <p:ext uri="{BB962C8B-B14F-4D97-AF65-F5344CB8AC3E}">
        <p14:creationId xmlns:p14="http://schemas.microsoft.com/office/powerpoint/2010/main" val="1204918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515" y="383458"/>
            <a:ext cx="8596668" cy="658761"/>
          </a:xfrm>
        </p:spPr>
        <p:txBody>
          <a:bodyPr/>
          <a:lstStyle/>
          <a:p>
            <a:r>
              <a:rPr lang="en-US" dirty="0">
                <a:latin typeface="Verdana" panose="020B0604030504040204" pitchFamily="34" charset="0"/>
                <a:ea typeface="Verdana" panose="020B0604030504040204" pitchFamily="34" charset="0"/>
              </a:rPr>
              <a:t>The Bargaining Process cont’d</a:t>
            </a:r>
            <a:endParaRPr lang="en-US" dirty="0"/>
          </a:p>
        </p:txBody>
      </p:sp>
      <p:sp>
        <p:nvSpPr>
          <p:cNvPr id="3" name="Content Placeholder 2"/>
          <p:cNvSpPr>
            <a:spLocks noGrp="1"/>
          </p:cNvSpPr>
          <p:nvPr>
            <p:ph idx="1"/>
          </p:nvPr>
        </p:nvSpPr>
        <p:spPr>
          <a:xfrm>
            <a:off x="638005" y="1199535"/>
            <a:ext cx="9253247" cy="5201264"/>
          </a:xfrm>
        </p:spPr>
        <p:txBody>
          <a:bodyPr>
            <a:normAutofit/>
          </a:bodyPr>
          <a:lstStyle/>
          <a:p>
            <a:pPr marL="0" indent="0">
              <a:buNone/>
            </a:pPr>
            <a:r>
              <a:rPr lang="en-US" b="1" dirty="0">
                <a:latin typeface="Verdana" panose="020B0604030504040204" pitchFamily="34" charset="0"/>
                <a:ea typeface="Verdana" panose="020B0604030504040204" pitchFamily="34" charset="0"/>
              </a:rPr>
              <a:t>Step 5. Conciliation/Mediation</a:t>
            </a:r>
          </a:p>
          <a:p>
            <a:pPr lvl="1"/>
            <a:r>
              <a:rPr lang="en-US" sz="1800" dirty="0">
                <a:latin typeface="Verdana" panose="020B0604030504040204" pitchFamily="34" charset="0"/>
                <a:ea typeface="Verdana" panose="020B0604030504040204" pitchFamily="34" charset="0"/>
              </a:rPr>
              <a:t>Should we be unable to negotiate a new collective agreement at the bargaining table, either party can request the assistance of a conciliator.</a:t>
            </a:r>
          </a:p>
          <a:p>
            <a:pPr lvl="1"/>
            <a:r>
              <a:rPr lang="en-US" sz="1800" dirty="0">
                <a:latin typeface="Verdana" panose="020B0604030504040204" pitchFamily="34" charset="0"/>
                <a:ea typeface="Verdana" panose="020B0604030504040204" pitchFamily="34" charset="0"/>
              </a:rPr>
              <a:t>If either side are unable to reach a deal in conciliation, either party can ask the conciliator to file a no board report.</a:t>
            </a:r>
          </a:p>
          <a:p>
            <a:pPr lvl="1"/>
            <a:r>
              <a:rPr lang="en-US" sz="1800" dirty="0">
                <a:latin typeface="Verdana" panose="020B0604030504040204" pitchFamily="34" charset="0"/>
                <a:ea typeface="Verdana" panose="020B0604030504040204" pitchFamily="34" charset="0"/>
              </a:rPr>
              <a:t>The issuance of the report triggers a “Cooling Off Period” of 17 working days or 21 calendar days. At the end of this period the parties are in a legal strike or lockout position.</a:t>
            </a:r>
          </a:p>
          <a:p>
            <a:pPr lvl="1"/>
            <a:r>
              <a:rPr lang="en-US" sz="1800" dirty="0">
                <a:latin typeface="Verdana" panose="020B0604030504040204" pitchFamily="34" charset="0"/>
                <a:ea typeface="Verdana" panose="020B0604030504040204" pitchFamily="34" charset="0"/>
              </a:rPr>
              <a:t>A few days before the strike/lockout deadline, the parties enter into mediation with a provincially appointed mediator (usually the person who was acting as a conciliator). Mediation can continue up to or past the strike/lockout deadline in an effort to reach a deal.</a:t>
            </a:r>
          </a:p>
          <a:p>
            <a:pPr lvl="1"/>
            <a:endParaRPr lang="en-US"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3968600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07" y="324466"/>
            <a:ext cx="8596668" cy="816077"/>
          </a:xfrm>
        </p:spPr>
        <p:txBody>
          <a:bodyPr/>
          <a:lstStyle/>
          <a:p>
            <a:r>
              <a:rPr lang="en-US" dirty="0">
                <a:latin typeface="Verdana" panose="020B0604030504040204" pitchFamily="34" charset="0"/>
                <a:ea typeface="Verdana" panose="020B0604030504040204" pitchFamily="34" charset="0"/>
              </a:rPr>
              <a:t>The Bargaining Process cont’d</a:t>
            </a:r>
          </a:p>
        </p:txBody>
      </p:sp>
      <p:sp>
        <p:nvSpPr>
          <p:cNvPr id="3" name="Content Placeholder 2"/>
          <p:cNvSpPr>
            <a:spLocks noGrp="1"/>
          </p:cNvSpPr>
          <p:nvPr>
            <p:ph idx="1"/>
          </p:nvPr>
        </p:nvSpPr>
        <p:spPr>
          <a:xfrm>
            <a:off x="696998" y="1140543"/>
            <a:ext cx="9725196" cy="5584722"/>
          </a:xfrm>
        </p:spPr>
        <p:txBody>
          <a:bodyPr>
            <a:normAutofit fontScale="77500" lnSpcReduction="20000"/>
          </a:bodyPr>
          <a:lstStyle/>
          <a:p>
            <a:pPr marL="0" indent="0">
              <a:buNone/>
            </a:pPr>
            <a:r>
              <a:rPr lang="en-US" sz="2300" b="1" dirty="0">
                <a:latin typeface="Verdana" panose="020B0604030504040204" pitchFamily="34" charset="0"/>
                <a:ea typeface="Verdana" panose="020B0604030504040204" pitchFamily="34" charset="0"/>
              </a:rPr>
              <a:t>Step 6. Strike/Lockout</a:t>
            </a:r>
          </a:p>
          <a:p>
            <a:pPr lvl="1"/>
            <a:r>
              <a:rPr lang="en-US" sz="2300" dirty="0">
                <a:latin typeface="Verdana" panose="020B0604030504040204" pitchFamily="34" charset="0"/>
                <a:ea typeface="Verdana" panose="020B0604030504040204" pitchFamily="34" charset="0"/>
              </a:rPr>
              <a:t>If after the process of negotiations, conciliation and mediation, a deal is still not reachable then we are in a legal strike position.</a:t>
            </a:r>
          </a:p>
          <a:p>
            <a:pPr lvl="1"/>
            <a:r>
              <a:rPr lang="en-US" sz="2300" dirty="0">
                <a:latin typeface="Verdana" panose="020B0604030504040204" pitchFamily="34" charset="0"/>
                <a:ea typeface="Verdana" panose="020B0604030504040204" pitchFamily="34" charset="0"/>
              </a:rPr>
              <a:t>It’s at this point that either the Employer can lock out the members or the Union can go on strike.</a:t>
            </a:r>
          </a:p>
          <a:p>
            <a:pPr lvl="1"/>
            <a:r>
              <a:rPr lang="en-US" sz="2300" dirty="0">
                <a:latin typeface="Verdana" panose="020B0604030504040204" pitchFamily="34" charset="0"/>
                <a:ea typeface="Verdana" panose="020B0604030504040204" pitchFamily="34" charset="0"/>
              </a:rPr>
              <a:t>Notification of a strike or lockout is done through email via the Mobilizing committee.</a:t>
            </a:r>
          </a:p>
          <a:p>
            <a:pPr marL="0" indent="0">
              <a:buNone/>
            </a:pPr>
            <a:r>
              <a:rPr lang="en-US" sz="2300" b="1" dirty="0">
                <a:latin typeface="Verdana" panose="020B0604030504040204" pitchFamily="34" charset="0"/>
                <a:ea typeface="Verdana" panose="020B0604030504040204" pitchFamily="34" charset="0"/>
              </a:rPr>
              <a:t>Step 7. Ratification Vote</a:t>
            </a:r>
          </a:p>
          <a:p>
            <a:pPr lvl="1"/>
            <a:r>
              <a:rPr lang="en-US" sz="2300" dirty="0">
                <a:latin typeface="Verdana" panose="020B0604030504040204" pitchFamily="34" charset="0"/>
                <a:ea typeface="Verdana" panose="020B0604030504040204" pitchFamily="34" charset="0"/>
              </a:rPr>
              <a:t>The Ratification vote begins with a special general membership meeting.</a:t>
            </a:r>
          </a:p>
          <a:p>
            <a:pPr lvl="1"/>
            <a:r>
              <a:rPr lang="en-US" sz="2300" dirty="0">
                <a:latin typeface="Verdana" panose="020B0604030504040204" pitchFamily="34" charset="0"/>
                <a:ea typeface="Verdana" panose="020B0604030504040204" pitchFamily="34" charset="0"/>
              </a:rPr>
              <a:t>The Bargaining Committee will recommend that the offer either be accepted or rejected by the members of the bargaining unit.</a:t>
            </a:r>
          </a:p>
          <a:p>
            <a:pPr lvl="1"/>
            <a:r>
              <a:rPr lang="en-US" sz="2300" dirty="0">
                <a:latin typeface="Verdana" panose="020B0604030504040204" pitchFamily="34" charset="0"/>
                <a:ea typeface="Verdana" panose="020B0604030504040204" pitchFamily="34" charset="0"/>
              </a:rPr>
              <a:t>There will be a time for questions and debate before the offer is put to a vote.</a:t>
            </a:r>
          </a:p>
          <a:p>
            <a:pPr lvl="1"/>
            <a:r>
              <a:rPr lang="en-US" sz="2300" dirty="0">
                <a:latin typeface="Verdana" panose="020B0604030504040204" pitchFamily="34" charset="0"/>
                <a:ea typeface="Verdana" panose="020B0604030504040204" pitchFamily="34" charset="0"/>
              </a:rPr>
              <a:t>If the Contract is ratified by the membership, Management will present the proposal to Council for approval.</a:t>
            </a:r>
          </a:p>
          <a:p>
            <a:pPr marL="0" indent="0">
              <a:buNone/>
            </a:pPr>
            <a:r>
              <a:rPr lang="en-US" sz="2300" b="1" dirty="0">
                <a:latin typeface="Verdana" panose="020B0604030504040204" pitchFamily="34" charset="0"/>
                <a:ea typeface="Verdana" panose="020B0604030504040204" pitchFamily="34" charset="0"/>
              </a:rPr>
              <a:t>Step 8. New Agreement</a:t>
            </a:r>
          </a:p>
          <a:p>
            <a:pPr lvl="1"/>
            <a:r>
              <a:rPr lang="en-US" sz="2300" dirty="0">
                <a:latin typeface="Verdana" panose="020B0604030504040204" pitchFamily="34" charset="0"/>
                <a:ea typeface="Verdana" panose="020B0604030504040204" pitchFamily="34" charset="0"/>
              </a:rPr>
              <a:t>This is reached once the membership and Council have approved the proposals.</a:t>
            </a:r>
          </a:p>
          <a:p>
            <a:pPr marL="0" indent="0">
              <a:buNone/>
            </a:pPr>
            <a:endParaRPr lang="en-US" dirty="0">
              <a:latin typeface="Verdana" panose="020B0604030504040204" pitchFamily="34" charset="0"/>
              <a:ea typeface="Verdana" panose="020B0604030504040204" pitchFamily="34" charset="0"/>
            </a:endParaRPr>
          </a:p>
          <a:p>
            <a:endParaRPr lang="en-US" dirty="0"/>
          </a:p>
          <a:p>
            <a:pPr marL="0" indent="0">
              <a:buNone/>
            </a:pPr>
            <a:endParaRPr lang="en-US" dirty="0"/>
          </a:p>
        </p:txBody>
      </p:sp>
    </p:spTree>
    <p:extLst>
      <p:ext uri="{BB962C8B-B14F-4D97-AF65-F5344CB8AC3E}">
        <p14:creationId xmlns:p14="http://schemas.microsoft.com/office/powerpoint/2010/main" val="426379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842" y="462115"/>
            <a:ext cx="5181600" cy="679507"/>
          </a:xfrm>
        </p:spPr>
        <p:txBody>
          <a:bodyPr/>
          <a:lstStyle/>
          <a:p>
            <a:pPr algn="l"/>
            <a:r>
              <a:rPr lang="en-US" sz="3600" dirty="0">
                <a:latin typeface="Verdana" panose="020B0604030504040204" pitchFamily="34" charset="0"/>
                <a:ea typeface="Verdana" panose="020B0604030504040204" pitchFamily="34" charset="0"/>
              </a:rPr>
              <a:t>ROLE OF THE UNION</a:t>
            </a:r>
          </a:p>
        </p:txBody>
      </p:sp>
      <p:pic>
        <p:nvPicPr>
          <p:cNvPr id="4" name="Picture 3"/>
          <p:cNvPicPr>
            <a:picLocks noChangeAspect="1"/>
          </p:cNvPicPr>
          <p:nvPr/>
        </p:nvPicPr>
        <p:blipFill>
          <a:blip r:embed="rId5"/>
          <a:stretch>
            <a:fillRect/>
          </a:stretch>
        </p:blipFill>
        <p:spPr>
          <a:xfrm>
            <a:off x="1855724" y="1141622"/>
            <a:ext cx="2525099" cy="2124850"/>
          </a:xfrm>
          <a:prstGeom prst="rect">
            <a:avLst/>
          </a:prstGeom>
        </p:spPr>
      </p:pic>
      <p:pic>
        <p:nvPicPr>
          <p:cNvPr id="5" name="Picture 4"/>
          <p:cNvPicPr>
            <a:picLocks noChangeAspect="1"/>
          </p:cNvPicPr>
          <p:nvPr/>
        </p:nvPicPr>
        <p:blipFill rotWithShape="1">
          <a:blip r:embed="rId6"/>
          <a:srcRect l="-565" t="159" r="-144" b="35062"/>
          <a:stretch/>
        </p:blipFill>
        <p:spPr>
          <a:xfrm>
            <a:off x="787809" y="3628103"/>
            <a:ext cx="5169633" cy="2680729"/>
          </a:xfrm>
          <a:prstGeom prst="rect">
            <a:avLst/>
          </a:prstGeom>
        </p:spPr>
      </p:pic>
      <p:pic>
        <p:nvPicPr>
          <p:cNvPr id="7" name="Picture 6"/>
          <p:cNvPicPr>
            <a:picLocks noChangeAspect="1"/>
          </p:cNvPicPr>
          <p:nvPr/>
        </p:nvPicPr>
        <p:blipFill>
          <a:blip r:embed="rId7"/>
          <a:stretch>
            <a:fillRect/>
          </a:stretch>
        </p:blipFill>
        <p:spPr>
          <a:xfrm>
            <a:off x="6312310" y="501445"/>
            <a:ext cx="4361515" cy="5807386"/>
          </a:xfrm>
          <a:prstGeom prst="rect">
            <a:avLst/>
          </a:prstGeom>
        </p:spPr>
      </p:pic>
      <p:pic>
        <p:nvPicPr>
          <p:cNvPr id="3" name="u025">
            <a:hlinkClick r:id="" action="ppaction://media"/>
          </p:cNvPr>
          <p:cNvPicPr>
            <a:picLocks noChangeAspect="1"/>
          </p:cNvPicPr>
          <p:nvPr>
            <a:audioFile r:link="rId1"/>
            <p:extLst>
              <p:ext uri="{DAA4B4D4-6D71-4841-9C94-3DE7FCFB9230}">
                <p14:media xmlns:p14="http://schemas.microsoft.com/office/powerpoint/2010/main" r:embed="rId2">
                  <p14:trim end="99809.25"/>
                </p14:media>
              </p:ext>
            </p:extLst>
          </p:nvPr>
        </p:nvPicPr>
        <p:blipFill>
          <a:blip r:embed="rId8"/>
          <a:stretch>
            <a:fillRect/>
          </a:stretch>
        </p:blipFill>
        <p:spPr>
          <a:xfrm>
            <a:off x="6792241" y="6025090"/>
            <a:ext cx="609600" cy="609600"/>
          </a:xfrm>
          <a:prstGeom prst="rect">
            <a:avLst/>
          </a:prstGeom>
        </p:spPr>
      </p:pic>
      <p:pic>
        <p:nvPicPr>
          <p:cNvPr id="9" name="Picture 8">
            <a:extLst>
              <a:ext uri="{FF2B5EF4-FFF2-40B4-BE49-F238E27FC236}">
                <a16:creationId xmlns:a16="http://schemas.microsoft.com/office/drawing/2014/main" id="{26F5D105-E460-4D26-81BE-5752AF609E46}"/>
              </a:ext>
            </a:extLst>
          </p:cNvPr>
          <p:cNvPicPr>
            <a:picLocks noChangeAspect="1"/>
          </p:cNvPicPr>
          <p:nvPr/>
        </p:nvPicPr>
        <p:blipFill>
          <a:blip r:embed="rId9"/>
          <a:stretch>
            <a:fillRect/>
          </a:stretch>
        </p:blipFill>
        <p:spPr>
          <a:xfrm>
            <a:off x="917019" y="1141622"/>
            <a:ext cx="4599418" cy="4883468"/>
          </a:xfrm>
          <a:prstGeom prst="rect">
            <a:avLst/>
          </a:prstGeom>
        </p:spPr>
      </p:pic>
      <p:pic>
        <p:nvPicPr>
          <p:cNvPr id="10" name="Picture 9">
            <a:extLst>
              <a:ext uri="{FF2B5EF4-FFF2-40B4-BE49-F238E27FC236}">
                <a16:creationId xmlns:a16="http://schemas.microsoft.com/office/drawing/2014/main" id="{15DB10C2-1C8D-4BE1-8908-E1F179AAEC5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9434" r="3971"/>
          <a:stretch/>
        </p:blipFill>
        <p:spPr>
          <a:xfrm>
            <a:off x="6896147" y="580642"/>
            <a:ext cx="3751238" cy="5775913"/>
          </a:xfrm>
          <a:prstGeom prst="rect">
            <a:avLst/>
          </a:prstGeom>
        </p:spPr>
      </p:pic>
    </p:spTree>
    <p:extLst>
      <p:ext uri="{BB962C8B-B14F-4D97-AF65-F5344CB8AC3E}">
        <p14:creationId xmlns:p14="http://schemas.microsoft.com/office/powerpoint/2010/main" val="5256309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3000"/>
                                        <p:tgtEl>
                                          <p:spTgt spid="2"/>
                                        </p:tgtEl>
                                        <p:attrNameLst>
                                          <p:attrName>ppt_y</p:attrName>
                                        </p:attrNameLst>
                                      </p:cBhvr>
                                      <p:tavLst>
                                        <p:tav tm="0">
                                          <p:val>
                                            <p:strVal val="#ppt_y+#ppt_h*1.125000"/>
                                          </p:val>
                                        </p:tav>
                                        <p:tav tm="100000">
                                          <p:val>
                                            <p:strVal val="#ppt_y"/>
                                          </p:val>
                                        </p:tav>
                                      </p:tavLst>
                                    </p:anim>
                                    <p:animEffect transition="in" filter="wipe(up)">
                                      <p:cBhvr>
                                        <p:cTn id="11" dur="3000"/>
                                        <p:tgtEl>
                                          <p:spTgt spid="2"/>
                                        </p:tgtEl>
                                      </p:cBhvr>
                                    </p:animEffect>
                                  </p:childTnLst>
                                </p:cTn>
                              </p:par>
                            </p:childTnLst>
                          </p:cTn>
                        </p:par>
                        <p:par>
                          <p:cTn id="12" fill="hold">
                            <p:stCondLst>
                              <p:cond delay="3000"/>
                            </p:stCondLst>
                            <p:childTnLst>
                              <p:par>
                                <p:cTn id="13" presetID="42" presetClass="entr" presetSubtype="0" fill="hold" nodeType="afterEffect">
                                  <p:stCondLst>
                                    <p:cond delay="3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3000"/>
                                        <p:tgtEl>
                                          <p:spTgt spid="7"/>
                                        </p:tgtEl>
                                      </p:cBhvr>
                                    </p:animEffect>
                                    <p:anim calcmode="lin" valueType="num">
                                      <p:cBhvr>
                                        <p:cTn id="16" dur="3000" fill="hold"/>
                                        <p:tgtEl>
                                          <p:spTgt spid="7"/>
                                        </p:tgtEl>
                                        <p:attrNameLst>
                                          <p:attrName>ppt_x</p:attrName>
                                        </p:attrNameLst>
                                      </p:cBhvr>
                                      <p:tavLst>
                                        <p:tav tm="0">
                                          <p:val>
                                            <p:strVal val="#ppt_x"/>
                                          </p:val>
                                        </p:tav>
                                        <p:tav tm="100000">
                                          <p:val>
                                            <p:strVal val="#ppt_x"/>
                                          </p:val>
                                        </p:tav>
                                      </p:tavLst>
                                    </p:anim>
                                    <p:anim calcmode="lin" valueType="num">
                                      <p:cBhvr>
                                        <p:cTn id="17" dur="3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9000"/>
                            </p:stCondLst>
                            <p:childTnLst>
                              <p:par>
                                <p:cTn id="19" presetID="42" presetClass="exit" presetSubtype="0" fill="hold" nodeType="afterEffect">
                                  <p:stCondLst>
                                    <p:cond delay="3000"/>
                                  </p:stCondLst>
                                  <p:childTnLst>
                                    <p:animEffect transition="out" filter="fade">
                                      <p:cBhvr>
                                        <p:cTn id="20" dur="3000"/>
                                        <p:tgtEl>
                                          <p:spTgt spid="7"/>
                                        </p:tgtEl>
                                      </p:cBhvr>
                                    </p:animEffect>
                                    <p:anim calcmode="lin" valueType="num">
                                      <p:cBhvr>
                                        <p:cTn id="21" dur="3000"/>
                                        <p:tgtEl>
                                          <p:spTgt spid="7"/>
                                        </p:tgtEl>
                                        <p:attrNameLst>
                                          <p:attrName>ppt_x</p:attrName>
                                        </p:attrNameLst>
                                      </p:cBhvr>
                                      <p:tavLst>
                                        <p:tav tm="0">
                                          <p:val>
                                            <p:strVal val="ppt_x"/>
                                          </p:val>
                                        </p:tav>
                                        <p:tav tm="100000">
                                          <p:val>
                                            <p:strVal val="ppt_x"/>
                                          </p:val>
                                        </p:tav>
                                      </p:tavLst>
                                    </p:anim>
                                    <p:anim calcmode="lin" valueType="num">
                                      <p:cBhvr>
                                        <p:cTn id="22" dur="3000"/>
                                        <p:tgtEl>
                                          <p:spTgt spid="7"/>
                                        </p:tgtEl>
                                        <p:attrNameLst>
                                          <p:attrName>ppt_y</p:attrName>
                                        </p:attrNameLst>
                                      </p:cBhvr>
                                      <p:tavLst>
                                        <p:tav tm="0">
                                          <p:val>
                                            <p:strVal val="ppt_y"/>
                                          </p:val>
                                        </p:tav>
                                        <p:tav tm="100000">
                                          <p:val>
                                            <p:strVal val="ppt_y+.1"/>
                                          </p:val>
                                        </p:tav>
                                      </p:tavLst>
                                    </p:anim>
                                    <p:set>
                                      <p:cBhvr>
                                        <p:cTn id="23" dur="1" fill="hold">
                                          <p:stCondLst>
                                            <p:cond delay="2999"/>
                                          </p:stCondLst>
                                        </p:cTn>
                                        <p:tgtEl>
                                          <p:spTgt spid="7"/>
                                        </p:tgtEl>
                                        <p:attrNameLst>
                                          <p:attrName>style.visibility</p:attrName>
                                        </p:attrNameLst>
                                      </p:cBhvr>
                                      <p:to>
                                        <p:strVal val="hidden"/>
                                      </p:to>
                                    </p:set>
                                  </p:childTnLst>
                                </p:cTn>
                              </p:par>
                            </p:childTnLst>
                          </p:cTn>
                        </p:par>
                        <p:par>
                          <p:cTn id="24" fill="hold">
                            <p:stCondLst>
                              <p:cond delay="15000"/>
                            </p:stCondLst>
                            <p:childTnLst>
                              <p:par>
                                <p:cTn id="25" presetID="9" presetClass="entr" presetSubtype="0" fill="hold" nodeType="afterEffect">
                                  <p:stCondLst>
                                    <p:cond delay="300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3000"/>
                                        <p:tgtEl>
                                          <p:spTgt spid="5"/>
                                        </p:tgtEl>
                                      </p:cBhvr>
                                    </p:animEffect>
                                  </p:childTnLst>
                                </p:cTn>
                              </p:par>
                            </p:childTnLst>
                          </p:cTn>
                        </p:par>
                        <p:par>
                          <p:cTn id="28" fill="hold">
                            <p:stCondLst>
                              <p:cond delay="21000"/>
                            </p:stCondLst>
                            <p:childTnLst>
                              <p:par>
                                <p:cTn id="29" presetID="12" presetClass="exit" presetSubtype="4" fill="hold" nodeType="afterEffect">
                                  <p:stCondLst>
                                    <p:cond delay="3000"/>
                                  </p:stCondLst>
                                  <p:childTnLst>
                                    <p:anim calcmode="lin" valueType="num">
                                      <p:cBhvr additive="base">
                                        <p:cTn id="30" dur="3000"/>
                                        <p:tgtEl>
                                          <p:spTgt spid="5"/>
                                        </p:tgtEl>
                                        <p:attrNameLst>
                                          <p:attrName>ppt_y</p:attrName>
                                        </p:attrNameLst>
                                      </p:cBhvr>
                                      <p:tavLst>
                                        <p:tav tm="0">
                                          <p:val>
                                            <p:strVal val="#ppt_y"/>
                                          </p:val>
                                        </p:tav>
                                        <p:tav tm="100000">
                                          <p:val>
                                            <p:strVal val="#ppt_y+#ppt_h*1.125000"/>
                                          </p:val>
                                        </p:tav>
                                      </p:tavLst>
                                    </p:anim>
                                    <p:animEffect transition="out" filter="wipe(down)">
                                      <p:cBhvr>
                                        <p:cTn id="31" dur="3000"/>
                                        <p:tgtEl>
                                          <p:spTgt spid="5"/>
                                        </p:tgtEl>
                                      </p:cBhvr>
                                    </p:animEffect>
                                    <p:set>
                                      <p:cBhvr>
                                        <p:cTn id="32" dur="1" fill="hold">
                                          <p:stCondLst>
                                            <p:cond delay="2999"/>
                                          </p:stCondLst>
                                        </p:cTn>
                                        <p:tgtEl>
                                          <p:spTgt spid="5"/>
                                        </p:tgtEl>
                                        <p:attrNameLst>
                                          <p:attrName>style.visibility</p:attrName>
                                        </p:attrNameLst>
                                      </p:cBhvr>
                                      <p:to>
                                        <p:strVal val="hidden"/>
                                      </p:to>
                                    </p:set>
                                  </p:childTnLst>
                                </p:cTn>
                              </p:par>
                            </p:childTnLst>
                          </p:cTn>
                        </p:par>
                        <p:par>
                          <p:cTn id="33" fill="hold">
                            <p:stCondLst>
                              <p:cond delay="27000"/>
                            </p:stCondLst>
                            <p:childTnLst>
                              <p:par>
                                <p:cTn id="34" presetID="8" presetClass="entr" presetSubtype="16" fill="hold" nodeType="afterEffect">
                                  <p:stCondLst>
                                    <p:cond delay="3000"/>
                                  </p:stCondLst>
                                  <p:childTnLst>
                                    <p:set>
                                      <p:cBhvr>
                                        <p:cTn id="35" dur="1" fill="hold">
                                          <p:stCondLst>
                                            <p:cond delay="0"/>
                                          </p:stCondLst>
                                        </p:cTn>
                                        <p:tgtEl>
                                          <p:spTgt spid="4"/>
                                        </p:tgtEl>
                                        <p:attrNameLst>
                                          <p:attrName>style.visibility</p:attrName>
                                        </p:attrNameLst>
                                      </p:cBhvr>
                                      <p:to>
                                        <p:strVal val="visible"/>
                                      </p:to>
                                    </p:set>
                                    <p:animEffect transition="in" filter="diamond(in)">
                                      <p:cBhvr>
                                        <p:cTn id="36" dur="3000"/>
                                        <p:tgtEl>
                                          <p:spTgt spid="4"/>
                                        </p:tgtEl>
                                      </p:cBhvr>
                                    </p:animEffect>
                                  </p:childTnLst>
                                </p:cTn>
                              </p:par>
                            </p:childTnLst>
                          </p:cTn>
                        </p:par>
                        <p:par>
                          <p:cTn id="37" fill="hold">
                            <p:stCondLst>
                              <p:cond delay="33000"/>
                            </p:stCondLst>
                            <p:childTnLst>
                              <p:par>
                                <p:cTn id="38" presetID="8" presetClass="exit" presetSubtype="32" fill="hold" nodeType="afterEffect">
                                  <p:stCondLst>
                                    <p:cond delay="3000"/>
                                  </p:stCondLst>
                                  <p:childTnLst>
                                    <p:animEffect transition="out" filter="diamond(out)">
                                      <p:cBhvr>
                                        <p:cTn id="39" dur="3000"/>
                                        <p:tgtEl>
                                          <p:spTgt spid="4"/>
                                        </p:tgtEl>
                                      </p:cBhvr>
                                    </p:animEffect>
                                    <p:set>
                                      <p:cBhvr>
                                        <p:cTn id="40" dur="1" fill="hold">
                                          <p:stCondLst>
                                            <p:cond delay="2999"/>
                                          </p:stCondLst>
                                        </p:cTn>
                                        <p:tgtEl>
                                          <p:spTgt spid="4"/>
                                        </p:tgtEl>
                                        <p:attrNameLst>
                                          <p:attrName>style.visibility</p:attrName>
                                        </p:attrNameLst>
                                      </p:cBhvr>
                                      <p:to>
                                        <p:strVal val="hidden"/>
                                      </p:to>
                                    </p:set>
                                  </p:childTnLst>
                                </p:cTn>
                              </p:par>
                            </p:childTnLst>
                          </p:cTn>
                        </p:par>
                        <p:par>
                          <p:cTn id="41" fill="hold">
                            <p:stCondLst>
                              <p:cond delay="39000"/>
                            </p:stCondLst>
                            <p:childTnLst>
                              <p:par>
                                <p:cTn id="42" presetID="31" presetClass="entr" presetSubtype="0" fill="hold" nodeType="afterEffect">
                                  <p:stCondLst>
                                    <p:cond delay="500"/>
                                  </p:stCondLst>
                                  <p:childTnLst>
                                    <p:set>
                                      <p:cBhvr>
                                        <p:cTn id="43" dur="1" fill="hold">
                                          <p:stCondLst>
                                            <p:cond delay="0"/>
                                          </p:stCondLst>
                                        </p:cTn>
                                        <p:tgtEl>
                                          <p:spTgt spid="9"/>
                                        </p:tgtEl>
                                        <p:attrNameLst>
                                          <p:attrName>style.visibility</p:attrName>
                                        </p:attrNameLst>
                                      </p:cBhvr>
                                      <p:to>
                                        <p:strVal val="visible"/>
                                      </p:to>
                                    </p:set>
                                    <p:anim calcmode="lin" valueType="num">
                                      <p:cBhvr>
                                        <p:cTn id="44" dur="3000" fill="hold"/>
                                        <p:tgtEl>
                                          <p:spTgt spid="9"/>
                                        </p:tgtEl>
                                        <p:attrNameLst>
                                          <p:attrName>ppt_w</p:attrName>
                                        </p:attrNameLst>
                                      </p:cBhvr>
                                      <p:tavLst>
                                        <p:tav tm="0">
                                          <p:val>
                                            <p:fltVal val="0"/>
                                          </p:val>
                                        </p:tav>
                                        <p:tav tm="100000">
                                          <p:val>
                                            <p:strVal val="#ppt_w"/>
                                          </p:val>
                                        </p:tav>
                                      </p:tavLst>
                                    </p:anim>
                                    <p:anim calcmode="lin" valueType="num">
                                      <p:cBhvr>
                                        <p:cTn id="45" dur="3000" fill="hold"/>
                                        <p:tgtEl>
                                          <p:spTgt spid="9"/>
                                        </p:tgtEl>
                                        <p:attrNameLst>
                                          <p:attrName>ppt_h</p:attrName>
                                        </p:attrNameLst>
                                      </p:cBhvr>
                                      <p:tavLst>
                                        <p:tav tm="0">
                                          <p:val>
                                            <p:fltVal val="0"/>
                                          </p:val>
                                        </p:tav>
                                        <p:tav tm="100000">
                                          <p:val>
                                            <p:strVal val="#ppt_h"/>
                                          </p:val>
                                        </p:tav>
                                      </p:tavLst>
                                    </p:anim>
                                    <p:anim calcmode="lin" valueType="num">
                                      <p:cBhvr>
                                        <p:cTn id="46" dur="3000" fill="hold"/>
                                        <p:tgtEl>
                                          <p:spTgt spid="9"/>
                                        </p:tgtEl>
                                        <p:attrNameLst>
                                          <p:attrName>style.rotation</p:attrName>
                                        </p:attrNameLst>
                                      </p:cBhvr>
                                      <p:tavLst>
                                        <p:tav tm="0">
                                          <p:val>
                                            <p:fltVal val="90"/>
                                          </p:val>
                                        </p:tav>
                                        <p:tav tm="100000">
                                          <p:val>
                                            <p:fltVal val="0"/>
                                          </p:val>
                                        </p:tav>
                                      </p:tavLst>
                                    </p:anim>
                                    <p:animEffect transition="in" filter="fade">
                                      <p:cBhvr>
                                        <p:cTn id="47" dur="3000"/>
                                        <p:tgtEl>
                                          <p:spTgt spid="9"/>
                                        </p:tgtEl>
                                      </p:cBhvr>
                                    </p:animEffect>
                                  </p:childTnLst>
                                </p:cTn>
                              </p:par>
                            </p:childTnLst>
                          </p:cTn>
                        </p:par>
                        <p:par>
                          <p:cTn id="48" fill="hold">
                            <p:stCondLst>
                              <p:cond delay="42500"/>
                            </p:stCondLst>
                            <p:childTnLst>
                              <p:par>
                                <p:cTn id="49" presetID="10" presetClass="entr" presetSubtype="0" fill="hold" nodeType="afterEffect">
                                  <p:stCondLst>
                                    <p:cond delay="100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2"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3125"/>
            <a:ext cx="8596668" cy="688258"/>
          </a:xfrm>
        </p:spPr>
        <p:txBody>
          <a:bodyPr/>
          <a:lstStyle/>
          <a:p>
            <a:r>
              <a:rPr lang="en-US" dirty="0">
                <a:latin typeface="Verdana" panose="020B0604030504040204" pitchFamily="34" charset="0"/>
                <a:ea typeface="Verdana" panose="020B0604030504040204" pitchFamily="34" charset="0"/>
              </a:rPr>
              <a:t>Engaging Members</a:t>
            </a:r>
          </a:p>
        </p:txBody>
      </p:sp>
      <p:sp>
        <p:nvSpPr>
          <p:cNvPr id="3" name="Content Placeholder 2"/>
          <p:cNvSpPr>
            <a:spLocks noGrp="1"/>
          </p:cNvSpPr>
          <p:nvPr>
            <p:ph idx="1"/>
          </p:nvPr>
        </p:nvSpPr>
        <p:spPr>
          <a:xfrm>
            <a:off x="677334" y="1209368"/>
            <a:ext cx="8596668" cy="4615686"/>
          </a:xfrm>
        </p:spPr>
        <p:txBody>
          <a:bodyPr/>
          <a:lstStyle/>
          <a:p>
            <a:pPr marL="57150" indent="0">
              <a:buNone/>
            </a:pPr>
            <a:r>
              <a:rPr lang="en-US" dirty="0">
                <a:latin typeface="Verdana" panose="020B0604030504040204" pitchFamily="34" charset="0"/>
                <a:ea typeface="Verdana" panose="020B0604030504040204" pitchFamily="34" charset="0"/>
              </a:rPr>
              <a:t>The goal of the Executive Team is to engage, educate and empower our members. We hope to provide this through the below medians but are always open to ideas from our members.</a:t>
            </a:r>
          </a:p>
          <a:p>
            <a:pPr lvl="1"/>
            <a:r>
              <a:rPr lang="en-US" sz="1800" dirty="0">
                <a:latin typeface="Verdana" panose="020B0604030504040204" pitchFamily="34" charset="0"/>
                <a:ea typeface="Verdana" panose="020B0604030504040204" pitchFamily="34" charset="0"/>
              </a:rPr>
              <a:t>Offer education locally </a:t>
            </a:r>
          </a:p>
          <a:p>
            <a:pPr lvl="1"/>
            <a:r>
              <a:rPr lang="en-US" sz="1800" dirty="0">
                <a:latin typeface="Verdana" panose="020B0604030504040204" pitchFamily="34" charset="0"/>
                <a:ea typeface="Verdana" panose="020B0604030504040204" pitchFamily="34" charset="0"/>
              </a:rPr>
              <a:t>Virtual monthly membership meetings</a:t>
            </a:r>
          </a:p>
          <a:p>
            <a:pPr lvl="1"/>
            <a:r>
              <a:rPr lang="en-US" sz="1800" dirty="0">
                <a:latin typeface="Verdana" panose="020B0604030504040204" pitchFamily="34" charset="0"/>
                <a:ea typeface="Verdana" panose="020B0604030504040204" pitchFamily="34" charset="0"/>
              </a:rPr>
              <a:t>Newsletters</a:t>
            </a:r>
          </a:p>
          <a:p>
            <a:pPr lvl="1"/>
            <a:r>
              <a:rPr lang="en-US" sz="1800" dirty="0">
                <a:latin typeface="Verdana" panose="020B0604030504040204" pitchFamily="34" charset="0"/>
                <a:ea typeface="Verdana" panose="020B0604030504040204" pitchFamily="34" charset="0"/>
              </a:rPr>
              <a:t>Social media</a:t>
            </a:r>
          </a:p>
          <a:p>
            <a:pPr lvl="1"/>
            <a:r>
              <a:rPr lang="en-US" sz="1800" dirty="0">
                <a:latin typeface="Verdana" panose="020B0604030504040204" pitchFamily="34" charset="0"/>
                <a:ea typeface="Verdana" panose="020B0604030504040204" pitchFamily="34" charset="0"/>
              </a:rPr>
              <a:t>Webinars, telephone town halls</a:t>
            </a:r>
          </a:p>
          <a:p>
            <a:pPr lvl="1"/>
            <a:r>
              <a:rPr lang="en-US" sz="1800" dirty="0">
                <a:latin typeface="Verdana" panose="020B0604030504040204" pitchFamily="34" charset="0"/>
                <a:ea typeface="Verdana" panose="020B0604030504040204" pitchFamily="34" charset="0"/>
              </a:rPr>
              <a:t>Member acknowledgment and appreciation</a:t>
            </a:r>
          </a:p>
          <a:p>
            <a:pPr lvl="1"/>
            <a:r>
              <a:rPr lang="en-US" sz="1800" dirty="0">
                <a:latin typeface="Verdana" panose="020B0604030504040204" pitchFamily="34" charset="0"/>
                <a:ea typeface="Verdana" panose="020B0604030504040204" pitchFamily="34" charset="0"/>
              </a:rPr>
              <a:t>Social events</a:t>
            </a: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a:p>
            <a:pPr lvl="1"/>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17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5152" y="2448232"/>
            <a:ext cx="8024215" cy="1219200"/>
          </a:xfrm>
        </p:spPr>
        <p:txBody>
          <a:bodyPr>
            <a:normAutofit/>
          </a:bodyPr>
          <a:lstStyle/>
          <a:p>
            <a:pPr marL="0" indent="0">
              <a:buNone/>
            </a:pPr>
            <a:r>
              <a:rPr lang="en-US" sz="2200" dirty="0">
                <a:latin typeface="Verdana" panose="020B0604030504040204" pitchFamily="34" charset="0"/>
                <a:ea typeface="Verdana" panose="020B0604030504040204" pitchFamily="34" charset="0"/>
              </a:rPr>
              <a:t>All parties continue to work together to make the City of Guelph a top employer for both Unionized and Non-unionized Staff.</a:t>
            </a:r>
          </a:p>
          <a:p>
            <a:pPr marL="0" indent="0">
              <a:buNone/>
            </a:pP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852" y="324106"/>
            <a:ext cx="4828621" cy="16915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388" y="3921255"/>
            <a:ext cx="2848244" cy="2602787"/>
          </a:xfrm>
          <a:prstGeom prst="rect">
            <a:avLst/>
          </a:prstGeom>
        </p:spPr>
      </p:pic>
    </p:spTree>
    <p:extLst>
      <p:ext uri="{BB962C8B-B14F-4D97-AF65-F5344CB8AC3E}">
        <p14:creationId xmlns:p14="http://schemas.microsoft.com/office/powerpoint/2010/main" val="86679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21110"/>
            <a:ext cx="8596668" cy="816077"/>
          </a:xfrm>
        </p:spPr>
        <p:txBody>
          <a:bodyPr/>
          <a:lstStyle/>
          <a:p>
            <a:r>
              <a:rPr lang="en-US" dirty="0">
                <a:latin typeface="Verdana" panose="020B0604030504040204" pitchFamily="34" charset="0"/>
                <a:ea typeface="Verdana" panose="020B0604030504040204" pitchFamily="34" charset="0"/>
              </a:rPr>
              <a:t>CUPE Local 973</a:t>
            </a:r>
          </a:p>
        </p:txBody>
      </p:sp>
      <p:sp>
        <p:nvSpPr>
          <p:cNvPr id="3" name="Content Placeholder 2"/>
          <p:cNvSpPr>
            <a:spLocks noGrp="1"/>
          </p:cNvSpPr>
          <p:nvPr>
            <p:ph idx="1"/>
          </p:nvPr>
        </p:nvSpPr>
        <p:spPr>
          <a:xfrm>
            <a:off x="677334" y="1337187"/>
            <a:ext cx="8596668" cy="4586189"/>
          </a:xfrm>
        </p:spPr>
        <p:txBody>
          <a:bodyPr>
            <a:normAutofit/>
          </a:bodyPr>
          <a:lstStyle/>
          <a:p>
            <a:r>
              <a:rPr lang="en-US" dirty="0">
                <a:latin typeface="Verdana" panose="020B0604030504040204" pitchFamily="34" charset="0"/>
                <a:ea typeface="Verdana" panose="020B0604030504040204" pitchFamily="34" charset="0"/>
              </a:rPr>
              <a:t>Local 973 is made up of both the City of Guelph Inside Workers and the County of Wellington Social Services Workers.</a:t>
            </a:r>
          </a:p>
          <a:p>
            <a:r>
              <a:rPr lang="en-US" dirty="0">
                <a:latin typeface="Verdana" panose="020B0604030504040204" pitchFamily="34" charset="0"/>
                <a:ea typeface="Verdana" panose="020B0604030504040204" pitchFamily="34" charset="0"/>
              </a:rPr>
              <a:t>The Executive Team that has been voted in is made up of the following members:</a:t>
            </a:r>
          </a:p>
          <a:p>
            <a:pPr marL="0" indent="0">
              <a:buNone/>
            </a:pPr>
            <a:endParaRPr lang="en-US" dirty="0">
              <a:latin typeface="Verdana" panose="020B0604030504040204" pitchFamily="34" charset="0"/>
              <a:ea typeface="Verdana" panose="020B0604030504040204" pitchFamily="34" charset="0"/>
            </a:endParaRPr>
          </a:p>
          <a:p>
            <a:pPr marL="800100" lvl="2" indent="0">
              <a:buNone/>
            </a:pPr>
            <a:r>
              <a:rPr lang="en-US" sz="1800" kern="1000" dirty="0">
                <a:latin typeface="Verdana" panose="020B0604030504040204" pitchFamily="34" charset="0"/>
                <a:ea typeface="Verdana" panose="020B0604030504040204" pitchFamily="34" charset="0"/>
              </a:rPr>
              <a:t>Connie McDonald – President</a:t>
            </a:r>
          </a:p>
          <a:p>
            <a:pPr marL="800100" lvl="2" indent="0">
              <a:buNone/>
            </a:pPr>
            <a:r>
              <a:rPr lang="en-US" sz="1800" kern="1000" dirty="0">
                <a:latin typeface="Verdana" panose="020B0604030504040204" pitchFamily="34" charset="0"/>
                <a:ea typeface="Verdana" panose="020B0604030504040204" pitchFamily="34" charset="0"/>
              </a:rPr>
              <a:t>Jack Pogan – Vice President, City</a:t>
            </a:r>
          </a:p>
          <a:p>
            <a:pPr marL="800100" lvl="2" indent="0">
              <a:buNone/>
            </a:pPr>
            <a:r>
              <a:rPr lang="en-US" sz="1800" kern="1000" dirty="0">
                <a:latin typeface="Verdana" panose="020B0604030504040204" pitchFamily="34" charset="0"/>
                <a:ea typeface="Verdana" panose="020B0604030504040204" pitchFamily="34" charset="0"/>
              </a:rPr>
              <a:t>James Cassidy – Vice President, County</a:t>
            </a:r>
          </a:p>
          <a:p>
            <a:pPr marL="800100" lvl="2" indent="0">
              <a:buNone/>
            </a:pPr>
            <a:r>
              <a:rPr lang="en-US" sz="1800" kern="1000" dirty="0">
                <a:latin typeface="Verdana" panose="020B0604030504040204" pitchFamily="34" charset="0"/>
                <a:ea typeface="Verdana" panose="020B0604030504040204" pitchFamily="34" charset="0"/>
              </a:rPr>
              <a:t>Lisa Rajmoolie – Secretary Treasurer</a:t>
            </a:r>
          </a:p>
          <a:p>
            <a:pPr marL="800100" lvl="2" indent="0">
              <a:buNone/>
            </a:pPr>
            <a:r>
              <a:rPr lang="en-US" sz="1800" kern="1000" dirty="0">
                <a:latin typeface="Verdana" panose="020B0604030504040204" pitchFamily="34" charset="0"/>
                <a:ea typeface="Verdana" panose="020B0604030504040204" pitchFamily="34" charset="0"/>
              </a:rPr>
              <a:t>Megan Holdbrook – Recording Secretary</a:t>
            </a:r>
          </a:p>
          <a:p>
            <a:pPr marL="800100" lvl="2" indent="0">
              <a:buNone/>
            </a:pPr>
            <a:r>
              <a:rPr lang="en-US" sz="1800" kern="1000" dirty="0">
                <a:latin typeface="Verdana" panose="020B0604030504040204" pitchFamily="34" charset="0"/>
                <a:ea typeface="Verdana" panose="020B0604030504040204" pitchFamily="34" charset="0"/>
              </a:rPr>
              <a:t>Braden Carberry – Chief Steward, City</a:t>
            </a:r>
          </a:p>
          <a:p>
            <a:pPr marL="800100" lvl="2" indent="0">
              <a:buNone/>
            </a:pPr>
            <a:r>
              <a:rPr lang="en-US" sz="1800" kern="1000" dirty="0">
                <a:latin typeface="Verdana" panose="020B0604030504040204" pitchFamily="34" charset="0"/>
                <a:ea typeface="Verdana" panose="020B0604030504040204" pitchFamily="34" charset="0"/>
              </a:rPr>
              <a:t>Margaret Wrobel – Chief Steward, County</a:t>
            </a:r>
          </a:p>
          <a:p>
            <a:endParaRPr lang="en-US" dirty="0"/>
          </a:p>
        </p:txBody>
      </p:sp>
    </p:spTree>
    <p:extLst>
      <p:ext uri="{BB962C8B-B14F-4D97-AF65-F5344CB8AC3E}">
        <p14:creationId xmlns:p14="http://schemas.microsoft.com/office/powerpoint/2010/main" val="2597742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1278"/>
            <a:ext cx="8596668" cy="806245"/>
          </a:xfrm>
        </p:spPr>
        <p:txBody>
          <a:bodyPr/>
          <a:lstStyle/>
          <a:p>
            <a:r>
              <a:rPr lang="en-US" dirty="0">
                <a:latin typeface="Verdana" panose="020B0604030504040204" pitchFamily="34" charset="0"/>
                <a:ea typeface="Verdana" panose="020B0604030504040204" pitchFamily="34" charset="0"/>
              </a:rPr>
              <a:t>CUPE 973 History</a:t>
            </a:r>
          </a:p>
        </p:txBody>
      </p:sp>
      <p:sp>
        <p:nvSpPr>
          <p:cNvPr id="3" name="Content Placeholder 2"/>
          <p:cNvSpPr>
            <a:spLocks noGrp="1"/>
          </p:cNvSpPr>
          <p:nvPr>
            <p:ph idx="1"/>
          </p:nvPr>
        </p:nvSpPr>
        <p:spPr>
          <a:xfrm>
            <a:off x="677334" y="1396182"/>
            <a:ext cx="8596668" cy="4527194"/>
          </a:xfrm>
        </p:spPr>
        <p:txBody>
          <a:bodyPr>
            <a:normAutofit/>
          </a:bodyPr>
          <a:lstStyle/>
          <a:p>
            <a:r>
              <a:rPr lang="en-US" dirty="0">
                <a:latin typeface="Verdana" panose="020B0604030504040204" pitchFamily="34" charset="0"/>
                <a:ea typeface="Verdana" panose="020B0604030504040204" pitchFamily="34" charset="0"/>
              </a:rPr>
              <a:t>CUPE Local 973 was formed in 1956.</a:t>
            </a:r>
          </a:p>
          <a:p>
            <a:r>
              <a:rPr lang="en-US" dirty="0">
                <a:latin typeface="Verdana" panose="020B0604030504040204" pitchFamily="34" charset="0"/>
                <a:ea typeface="Verdana" panose="020B0604030504040204" pitchFamily="34" charset="0"/>
              </a:rPr>
              <a:t>The next screen shows our Collective Agreement from 1964. Some highlights of this agreement include:</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rPr>
              <a:t>Members paid 50% of the cost of physician services.</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rPr>
              <a:t>Members had to wait 10 years to get three weeks vacation.</a:t>
            </a:r>
          </a:p>
          <a:p>
            <a:pPr lvl="1">
              <a:buFont typeface="Wingdings" panose="05000000000000000000" pitchFamily="2" charset="2"/>
              <a:buChar char="Ø"/>
            </a:pPr>
            <a:r>
              <a:rPr lang="en-US" sz="1800" dirty="0">
                <a:latin typeface="Verdana" panose="020B0604030504040204" pitchFamily="34" charset="0"/>
                <a:ea typeface="Verdana" panose="020B0604030504040204" pitchFamily="34" charset="0"/>
              </a:rPr>
              <a:t>Managers could request that members work above normal hours without overtime pay.</a:t>
            </a:r>
          </a:p>
          <a:p>
            <a:r>
              <a:rPr lang="en-US" dirty="0">
                <a:latin typeface="Verdana" panose="020B0604030504040204" pitchFamily="34" charset="0"/>
                <a:ea typeface="Verdana" panose="020B0604030504040204" pitchFamily="34" charset="0"/>
              </a:rPr>
              <a:t>973 has only went on strike once in it’s history – for 2 weeks in 2006.</a:t>
            </a:r>
          </a:p>
        </p:txBody>
      </p:sp>
    </p:spTree>
    <p:extLst>
      <p:ext uri="{BB962C8B-B14F-4D97-AF65-F5344CB8AC3E}">
        <p14:creationId xmlns:p14="http://schemas.microsoft.com/office/powerpoint/2010/main" val="350556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010" y="491613"/>
            <a:ext cx="8889455" cy="681962"/>
          </a:xfrm>
        </p:spPr>
        <p:txBody>
          <a:bodyPr>
            <a:noAutofit/>
          </a:bodyPr>
          <a:lstStyle/>
          <a:p>
            <a:r>
              <a:rPr lang="en-US" dirty="0">
                <a:latin typeface="Verdana" panose="020B0604030504040204" pitchFamily="34" charset="0"/>
                <a:ea typeface="Verdana" panose="020B0604030504040204" pitchFamily="34" charset="0"/>
              </a:rPr>
              <a:t>CUPE 973 Collective Agreement 1964</a:t>
            </a:r>
          </a:p>
        </p:txBody>
      </p:sp>
      <p:pic>
        <p:nvPicPr>
          <p:cNvPr id="4" name="Content Placeholder 3"/>
          <p:cNvPicPr>
            <a:picLocks noGrp="1" noChangeAspect="1"/>
          </p:cNvPicPr>
          <p:nvPr>
            <p:ph idx="1"/>
          </p:nvPr>
        </p:nvPicPr>
        <p:blipFill>
          <a:blip r:embed="rId3"/>
          <a:stretch>
            <a:fillRect/>
          </a:stretch>
        </p:blipFill>
        <p:spPr>
          <a:xfrm>
            <a:off x="349426" y="1291563"/>
            <a:ext cx="2956253" cy="4845944"/>
          </a:xfrm>
          <a:prstGeom prst="rect">
            <a:avLst/>
          </a:prstGeom>
        </p:spPr>
      </p:pic>
      <p:pic>
        <p:nvPicPr>
          <p:cNvPr id="5" name="Picture 4"/>
          <p:cNvPicPr>
            <a:picLocks noChangeAspect="1"/>
          </p:cNvPicPr>
          <p:nvPr/>
        </p:nvPicPr>
        <p:blipFill>
          <a:blip r:embed="rId4"/>
          <a:stretch>
            <a:fillRect/>
          </a:stretch>
        </p:blipFill>
        <p:spPr>
          <a:xfrm>
            <a:off x="3478494" y="1376517"/>
            <a:ext cx="3207317" cy="4871068"/>
          </a:xfrm>
          <a:prstGeom prst="rect">
            <a:avLst/>
          </a:prstGeom>
        </p:spPr>
      </p:pic>
      <p:pic>
        <p:nvPicPr>
          <p:cNvPr id="6" name="Picture 5"/>
          <p:cNvPicPr>
            <a:picLocks noChangeAspect="1"/>
          </p:cNvPicPr>
          <p:nvPr/>
        </p:nvPicPr>
        <p:blipFill>
          <a:blip r:embed="rId5"/>
          <a:stretch>
            <a:fillRect/>
          </a:stretch>
        </p:blipFill>
        <p:spPr>
          <a:xfrm>
            <a:off x="6826711" y="1334040"/>
            <a:ext cx="3455562" cy="4956023"/>
          </a:xfrm>
          <a:prstGeom prst="rect">
            <a:avLst/>
          </a:prstGeom>
        </p:spPr>
      </p:pic>
    </p:spTree>
    <p:extLst>
      <p:ext uri="{BB962C8B-B14F-4D97-AF65-F5344CB8AC3E}">
        <p14:creationId xmlns:p14="http://schemas.microsoft.com/office/powerpoint/2010/main" val="38581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32620"/>
            <a:ext cx="8596668" cy="698090"/>
          </a:xfrm>
        </p:spPr>
        <p:txBody>
          <a:bodyPr>
            <a:normAutofit fontScale="90000"/>
          </a:bodyPr>
          <a:lstStyle/>
          <a:p>
            <a:r>
              <a:rPr lang="en-US" sz="4000" dirty="0">
                <a:latin typeface="Verdana" panose="020B0604030504040204" pitchFamily="34" charset="0"/>
                <a:ea typeface="Verdana" panose="020B0604030504040204" pitchFamily="34" charset="0"/>
              </a:rPr>
              <a:t>Current Collective Agreement</a:t>
            </a:r>
            <a:br>
              <a:rPr lang="en-US" dirty="0"/>
            </a:br>
            <a:endParaRPr lang="en-US" dirty="0"/>
          </a:p>
        </p:txBody>
      </p:sp>
      <p:sp>
        <p:nvSpPr>
          <p:cNvPr id="3" name="Content Placeholder 2"/>
          <p:cNvSpPr>
            <a:spLocks noGrp="1"/>
          </p:cNvSpPr>
          <p:nvPr>
            <p:ph idx="1"/>
          </p:nvPr>
        </p:nvSpPr>
        <p:spPr>
          <a:xfrm>
            <a:off x="677333" y="1307690"/>
            <a:ext cx="4700911" cy="4876800"/>
          </a:xfrm>
        </p:spPr>
        <p:txBody>
          <a:bodyPr>
            <a:normAutofit/>
          </a:bodyPr>
          <a:lstStyle/>
          <a:p>
            <a:r>
              <a:rPr lang="en-US" dirty="0">
                <a:solidFill>
                  <a:schemeClr val="tx1"/>
                </a:solidFill>
                <a:latin typeface="Verdana" panose="020B0604030504040204" pitchFamily="34" charset="0"/>
                <a:ea typeface="Verdana" panose="020B0604030504040204" pitchFamily="34" charset="0"/>
              </a:rPr>
              <a:t>The current </a:t>
            </a:r>
            <a:r>
              <a:rPr lang="en-US" dirty="0">
                <a:solidFill>
                  <a:schemeClr val="tx1"/>
                </a:solidFill>
                <a:latin typeface="Verdana" panose="020B0604030504040204" pitchFamily="34" charset="0"/>
                <a:ea typeface="Verdana" panose="020B0604030504040204" pitchFamily="34" charset="0"/>
                <a:hlinkClick r:id="rId2"/>
              </a:rPr>
              <a:t>Collective Agreement</a:t>
            </a:r>
            <a:r>
              <a:rPr lang="en-US" dirty="0">
                <a:solidFill>
                  <a:schemeClr val="tx1"/>
                </a:solidFill>
                <a:latin typeface="Verdana" panose="020B0604030504040204" pitchFamily="34" charset="0"/>
                <a:ea typeface="Verdana" panose="020B0604030504040204" pitchFamily="34" charset="0"/>
              </a:rPr>
              <a:t> was originally dated from February 1, 2016 to January 31, 2020. Due to Covid-19 impacts during negotiations in 2020, the Bargaining Committees agreed to pause collective bargaining and extend the existing agreement for two (2) more years. The Collective Agreement now expires on January 31, 2022.</a:t>
            </a:r>
          </a:p>
          <a:p>
            <a:r>
              <a:rPr lang="en-US" dirty="0">
                <a:latin typeface="Verdana" panose="020B0604030504040204" pitchFamily="34" charset="0"/>
                <a:ea typeface="Verdana" panose="020B0604030504040204" pitchFamily="34" charset="0"/>
              </a:rPr>
              <a:t>A copy of the Collective Agreement can be found </a:t>
            </a:r>
            <a:r>
              <a:rPr lang="en-US" dirty="0">
                <a:solidFill>
                  <a:schemeClr val="tx1"/>
                </a:solidFill>
                <a:latin typeface="Verdana" panose="020B0604030504040204" pitchFamily="34" charset="0"/>
                <a:ea typeface="Verdana" panose="020B0604030504040204" pitchFamily="34" charset="0"/>
              </a:rPr>
              <a:t>on 973's website and on the City's </a:t>
            </a:r>
            <a:r>
              <a:rPr lang="en-US" dirty="0" err="1">
                <a:solidFill>
                  <a:schemeClr val="tx1"/>
                </a:solidFill>
                <a:latin typeface="Verdana" panose="020B0604030504040204" pitchFamily="34" charset="0"/>
                <a:ea typeface="Verdana" panose="020B0604030504040204" pitchFamily="34" charset="0"/>
              </a:rPr>
              <a:t>Infonet</a:t>
            </a:r>
            <a:r>
              <a:rPr lang="en-US" dirty="0">
                <a:solidFill>
                  <a:schemeClr val="tx1"/>
                </a:solidFill>
                <a:latin typeface="Verdana" panose="020B0604030504040204" pitchFamily="34" charset="0"/>
                <a:ea typeface="Verdana" panose="020B0604030504040204" pitchFamily="34" charset="0"/>
              </a:rPr>
              <a:t>.</a:t>
            </a:r>
          </a:p>
          <a:p>
            <a:r>
              <a:rPr lang="en-US" dirty="0">
                <a:latin typeface="Verdana" panose="020B0604030504040204" pitchFamily="34" charset="0"/>
                <a:ea typeface="Verdana" panose="020B0604030504040204" pitchFamily="34" charset="0"/>
              </a:rPr>
              <a:t>The 973 Seniority List can also be found on the </a:t>
            </a:r>
            <a:r>
              <a:rPr lang="en-US" dirty="0">
                <a:latin typeface="Verdana" panose="020B0604030504040204" pitchFamily="34" charset="0"/>
                <a:ea typeface="Verdana" panose="020B0604030504040204" pitchFamily="34" charset="0"/>
                <a:hlinkClick r:id="rId3"/>
              </a:rPr>
              <a:t>City's </a:t>
            </a:r>
            <a:r>
              <a:rPr lang="en-US" dirty="0" err="1">
                <a:latin typeface="Verdana" panose="020B0604030504040204" pitchFamily="34" charset="0"/>
                <a:ea typeface="Verdana" panose="020B0604030504040204" pitchFamily="34" charset="0"/>
                <a:hlinkClick r:id="rId3"/>
              </a:rPr>
              <a:t>Infonet</a:t>
            </a:r>
            <a:r>
              <a:rPr lang="en-US" dirty="0">
                <a:latin typeface="Verdana" panose="020B0604030504040204" pitchFamily="34" charset="0"/>
                <a:ea typeface="Verdana" panose="020B0604030504040204" pitchFamily="34" charset="0"/>
              </a:rPr>
              <a:t>.</a:t>
            </a:r>
          </a:p>
        </p:txBody>
      </p:sp>
      <p:pic>
        <p:nvPicPr>
          <p:cNvPr id="5" name="Picture 4"/>
          <p:cNvPicPr>
            <a:picLocks noChangeAspect="1"/>
          </p:cNvPicPr>
          <p:nvPr/>
        </p:nvPicPr>
        <p:blipFill>
          <a:blip r:embed="rId4"/>
          <a:stretch>
            <a:fillRect/>
          </a:stretch>
        </p:blipFill>
        <p:spPr>
          <a:xfrm>
            <a:off x="5378243" y="1130710"/>
            <a:ext cx="4031227" cy="5201263"/>
          </a:xfrm>
          <a:prstGeom prst="rect">
            <a:avLst/>
          </a:prstGeom>
        </p:spPr>
      </p:pic>
    </p:spTree>
    <p:extLst>
      <p:ext uri="{BB962C8B-B14F-4D97-AF65-F5344CB8AC3E}">
        <p14:creationId xmlns:p14="http://schemas.microsoft.com/office/powerpoint/2010/main" val="293517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11278"/>
            <a:ext cx="9046769" cy="806245"/>
          </a:xfrm>
        </p:spPr>
        <p:txBody>
          <a:bodyPr>
            <a:normAutofit/>
          </a:bodyPr>
          <a:lstStyle/>
          <a:p>
            <a:r>
              <a:rPr lang="en-US" dirty="0">
                <a:latin typeface="Verdana" panose="020B0604030504040204" pitchFamily="34" charset="0"/>
                <a:ea typeface="Verdana" panose="020B0604030504040204" pitchFamily="34" charset="0"/>
              </a:rPr>
              <a:t>973 Website &amp; Membership Meetings</a:t>
            </a:r>
          </a:p>
        </p:txBody>
      </p:sp>
      <p:sp>
        <p:nvSpPr>
          <p:cNvPr id="3" name="Content Placeholder 2"/>
          <p:cNvSpPr>
            <a:spLocks noGrp="1"/>
          </p:cNvSpPr>
          <p:nvPr>
            <p:ph idx="1"/>
          </p:nvPr>
        </p:nvSpPr>
        <p:spPr>
          <a:xfrm>
            <a:off x="677334" y="1425678"/>
            <a:ext cx="8596668" cy="4975122"/>
          </a:xfrm>
        </p:spPr>
        <p:txBody>
          <a:bodyPr>
            <a:normAutofit/>
          </a:bodyPr>
          <a:lstStyle/>
          <a:p>
            <a:pPr marL="0" indent="0">
              <a:buNone/>
            </a:pPr>
            <a:r>
              <a:rPr lang="en-US" dirty="0">
                <a:latin typeface="Verdana" panose="020B0604030504040204" pitchFamily="34" charset="0"/>
                <a:ea typeface="Verdana" panose="020B0604030504040204" pitchFamily="34" charset="0"/>
              </a:rPr>
              <a:t>973 has its own website </a:t>
            </a:r>
            <a:r>
              <a:rPr lang="en-US" dirty="0">
                <a:latin typeface="Verdana" panose="020B0604030504040204" pitchFamily="34" charset="0"/>
                <a:ea typeface="Verdana" panose="020B0604030504040204" pitchFamily="34" charset="0"/>
                <a:hlinkClick r:id="rId2"/>
              </a:rPr>
              <a:t>https://973.cupe.ca/</a:t>
            </a:r>
            <a:r>
              <a:rPr lang="en-US" dirty="0">
                <a:latin typeface="Verdana" panose="020B0604030504040204" pitchFamily="34" charset="0"/>
                <a:ea typeface="Verdana" panose="020B0604030504040204" pitchFamily="34" charset="0"/>
              </a:rPr>
              <a:t> and the following can be found online:</a:t>
            </a:r>
          </a:p>
          <a:p>
            <a:pPr lvl="1"/>
            <a:r>
              <a:rPr lang="en-US" sz="1800" dirty="0">
                <a:latin typeface="Verdana" panose="020B0604030504040204" pitchFamily="34" charset="0"/>
                <a:ea typeface="Verdana" panose="020B0604030504040204" pitchFamily="34" charset="0"/>
              </a:rPr>
              <a:t>Contact information of the Executive Team and committee members.</a:t>
            </a:r>
          </a:p>
          <a:p>
            <a:pPr lvl="1"/>
            <a:r>
              <a:rPr lang="en-US" sz="1800" dirty="0">
                <a:latin typeface="Verdana" panose="020B0604030504040204" pitchFamily="34" charset="0"/>
                <a:ea typeface="Verdana" panose="020B0604030504040204" pitchFamily="34" charset="0"/>
              </a:rPr>
              <a:t>Collective Agreements.</a:t>
            </a:r>
          </a:p>
          <a:p>
            <a:pPr lvl="1"/>
            <a:r>
              <a:rPr lang="en-US" sz="1800" dirty="0">
                <a:latin typeface="Verdana" panose="020B0604030504040204" pitchFamily="34" charset="0"/>
                <a:ea typeface="Verdana" panose="020B0604030504040204" pitchFamily="34" charset="0"/>
              </a:rPr>
              <a:t>973 Bylaw.</a:t>
            </a:r>
          </a:p>
          <a:p>
            <a:pPr lvl="1"/>
            <a:r>
              <a:rPr lang="en-US" sz="1800" dirty="0">
                <a:solidFill>
                  <a:schemeClr val="tx1"/>
                </a:solidFill>
                <a:latin typeface="Verdana" panose="020B0604030504040204" pitchFamily="34" charset="0"/>
                <a:ea typeface="Verdana" panose="020B0604030504040204" pitchFamily="34" charset="0"/>
              </a:rPr>
              <a:t>Member meeting minutes which are password protected – contact a member of the Executive Team for the password to access these minutes.</a:t>
            </a:r>
            <a:endParaRPr lang="en-US" sz="1800" b="1" dirty="0">
              <a:solidFill>
                <a:schemeClr val="tx1"/>
              </a:solidFill>
              <a:latin typeface="Verdana" panose="020B0604030504040204" pitchFamily="34" charset="0"/>
              <a:ea typeface="Verdana" panose="020B0604030504040204" pitchFamily="34" charset="0"/>
            </a:endParaRPr>
          </a:p>
          <a:p>
            <a:pPr marL="57150" indent="0">
              <a:buNone/>
            </a:pPr>
            <a:endParaRPr lang="en-US" dirty="0">
              <a:solidFill>
                <a:schemeClr val="tx1"/>
              </a:solidFill>
              <a:latin typeface="Verdana" panose="020B0604030504040204" pitchFamily="34" charset="0"/>
              <a:ea typeface="Verdana" panose="020B0604030504040204" pitchFamily="34" charset="0"/>
            </a:endParaRPr>
          </a:p>
          <a:p>
            <a:pPr marL="57150" indent="0">
              <a:buNone/>
            </a:pPr>
            <a:r>
              <a:rPr lang="en-US" dirty="0">
                <a:solidFill>
                  <a:schemeClr val="tx1"/>
                </a:solidFill>
                <a:latin typeface="Verdana" panose="020B0604030504040204" pitchFamily="34" charset="0"/>
                <a:ea typeface="Verdana" panose="020B0604030504040204" pitchFamily="34" charset="0"/>
              </a:rPr>
              <a:t>Membership meetings take place on the 4</a:t>
            </a:r>
            <a:r>
              <a:rPr lang="en-US" baseline="30000" dirty="0">
                <a:solidFill>
                  <a:schemeClr val="tx1"/>
                </a:solidFill>
                <a:latin typeface="Verdana" panose="020B0604030504040204" pitchFamily="34" charset="0"/>
                <a:ea typeface="Verdana" panose="020B0604030504040204" pitchFamily="34" charset="0"/>
              </a:rPr>
              <a:t>th</a:t>
            </a:r>
            <a:r>
              <a:rPr lang="en-US" dirty="0">
                <a:solidFill>
                  <a:schemeClr val="tx1"/>
                </a:solidFill>
                <a:latin typeface="Verdana" panose="020B0604030504040204" pitchFamily="34" charset="0"/>
                <a:ea typeface="Verdana" panose="020B0604030504040204" pitchFamily="34" charset="0"/>
              </a:rPr>
              <a:t> Monday of the month e</a:t>
            </a:r>
            <a:r>
              <a:rPr lang="en-US" sz="1800" dirty="0">
                <a:solidFill>
                  <a:schemeClr val="tx1"/>
                </a:solidFill>
                <a:latin typeface="Verdana" panose="020B0604030504040204" pitchFamily="34" charset="0"/>
                <a:ea typeface="Verdana" panose="020B0604030504040204" pitchFamily="34" charset="0"/>
              </a:rPr>
              <a:t>xcluding July, August and December</a:t>
            </a:r>
            <a:r>
              <a:rPr lang="en-US" sz="1800" dirty="0">
                <a:latin typeface="Verdana" panose="020B0604030504040204" pitchFamily="34" charset="0"/>
                <a:ea typeface="Verdana" panose="020B0604030504040204" pitchFamily="34" charset="0"/>
              </a:rPr>
              <a:t>.</a:t>
            </a:r>
          </a:p>
          <a:p>
            <a:pPr lvl="1"/>
            <a:r>
              <a:rPr lang="en-US" sz="1800" dirty="0">
                <a:latin typeface="Verdana" panose="020B0604030504040204" pitchFamily="34" charset="0"/>
                <a:ea typeface="Verdana" panose="020B0604030504040204" pitchFamily="34" charset="0"/>
              </a:rPr>
              <a:t>Meetings are currently </a:t>
            </a:r>
            <a:r>
              <a:rPr lang="en-US" sz="1800">
                <a:latin typeface="Verdana" panose="020B0604030504040204" pitchFamily="34" charset="0"/>
                <a:ea typeface="Verdana" panose="020B0604030504040204" pitchFamily="34" charset="0"/>
              </a:rPr>
              <a:t>conducted virtually </a:t>
            </a:r>
            <a:r>
              <a:rPr lang="en-US" sz="1800" dirty="0">
                <a:latin typeface="Verdana" panose="020B0604030504040204" pitchFamily="34" charset="0"/>
                <a:ea typeface="Verdana" panose="020B0604030504040204" pitchFamily="34" charset="0"/>
              </a:rPr>
              <a:t>via WebEx.</a:t>
            </a:r>
          </a:p>
          <a:p>
            <a:pPr indent="-285750"/>
            <a:endParaRPr lang="en-US" dirty="0">
              <a:latin typeface="Verdana" panose="020B0604030504040204" pitchFamily="34" charset="0"/>
              <a:ea typeface="Verdana" panose="020B0604030504040204" pitchFamily="34" charset="0"/>
            </a:endParaRPr>
          </a:p>
          <a:p>
            <a:pPr marL="57150" indent="0">
              <a:buNone/>
            </a:pPr>
            <a:endParaRPr lang="en-US"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27291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30942"/>
            <a:ext cx="8596668" cy="835742"/>
          </a:xfrm>
        </p:spPr>
        <p:txBody>
          <a:bodyPr/>
          <a:lstStyle/>
          <a:p>
            <a:r>
              <a:rPr lang="en-US" dirty="0">
                <a:latin typeface="Verdana" panose="020B0604030504040204" pitchFamily="34" charset="0"/>
                <a:ea typeface="Verdana" panose="020B0604030504040204" pitchFamily="34" charset="0"/>
              </a:rPr>
              <a:t>Role of the Union</a:t>
            </a:r>
          </a:p>
        </p:txBody>
      </p:sp>
      <p:sp>
        <p:nvSpPr>
          <p:cNvPr id="3" name="Content Placeholder 2"/>
          <p:cNvSpPr>
            <a:spLocks noGrp="1"/>
          </p:cNvSpPr>
          <p:nvPr>
            <p:ph idx="1"/>
          </p:nvPr>
        </p:nvSpPr>
        <p:spPr>
          <a:xfrm>
            <a:off x="677334" y="1435510"/>
            <a:ext cx="8596668" cy="4438704"/>
          </a:xfrm>
        </p:spPr>
        <p:txBody>
          <a:bodyPr>
            <a:normAutofit/>
          </a:bodyPr>
          <a:lstStyle/>
          <a:p>
            <a:pPr marL="0" indent="0">
              <a:buNone/>
            </a:pPr>
            <a:r>
              <a:rPr lang="en-US" dirty="0">
                <a:latin typeface="Verdana" panose="020B0604030504040204" pitchFamily="34" charset="0"/>
                <a:ea typeface="Verdana" panose="020B0604030504040204" pitchFamily="34" charset="0"/>
              </a:rPr>
              <a:t>The Role of the union is to:</a:t>
            </a:r>
          </a:p>
          <a:p>
            <a:pPr lvl="1"/>
            <a:r>
              <a:rPr lang="en-US" sz="1800" dirty="0">
                <a:latin typeface="Verdana" panose="020B0604030504040204" pitchFamily="34" charset="0"/>
                <a:ea typeface="Verdana" panose="020B0604030504040204" pitchFamily="34" charset="0"/>
              </a:rPr>
              <a:t>Ensure that the Collective Agreement is being followed and adhered to by both management and union members.</a:t>
            </a:r>
          </a:p>
          <a:p>
            <a:pPr lvl="1"/>
            <a:r>
              <a:rPr lang="en-US" sz="1800" dirty="0">
                <a:latin typeface="Verdana" panose="020B0604030504040204" pitchFamily="34" charset="0"/>
                <a:ea typeface="Verdana" panose="020B0604030504040204" pitchFamily="34" charset="0"/>
              </a:rPr>
              <a:t>Represent members during the discipline process.</a:t>
            </a:r>
          </a:p>
          <a:p>
            <a:pPr lvl="1"/>
            <a:r>
              <a:rPr lang="en-US" sz="1800" dirty="0">
                <a:latin typeface="Verdana" panose="020B0604030504040204" pitchFamily="34" charset="0"/>
                <a:ea typeface="Verdana" panose="020B0604030504040204" pitchFamily="34" charset="0"/>
              </a:rPr>
              <a:t>Support members during investigation meetings either requested by the member or management.</a:t>
            </a:r>
          </a:p>
          <a:p>
            <a:pPr lvl="1"/>
            <a:r>
              <a:rPr lang="en-US" sz="1800" dirty="0">
                <a:latin typeface="Verdana" panose="020B0604030504040204" pitchFamily="34" charset="0"/>
                <a:ea typeface="Verdana" panose="020B0604030504040204" pitchFamily="34" charset="0"/>
              </a:rPr>
              <a:t>Negotiate the Collective Agreement at the end of its term.</a:t>
            </a:r>
          </a:p>
          <a:p>
            <a:pPr lvl="1"/>
            <a:r>
              <a:rPr lang="en-US" sz="1800" dirty="0">
                <a:latin typeface="Verdana" panose="020B0604030504040204" pitchFamily="34" charset="0"/>
                <a:ea typeface="Verdana" panose="020B0604030504040204" pitchFamily="34" charset="0"/>
              </a:rPr>
              <a:t>Engage members, provide training and assist them with understanding their rights under the Collective Agreement.</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6103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8844" y="462116"/>
            <a:ext cx="8596668" cy="1347019"/>
          </a:xfrm>
        </p:spPr>
        <p:txBody>
          <a:bodyPr>
            <a:normAutofit/>
          </a:bodyPr>
          <a:lstStyle/>
          <a:p>
            <a:r>
              <a:rPr lang="en-US" dirty="0">
                <a:latin typeface="Verdana" panose="020B0604030504040204" pitchFamily="34" charset="0"/>
                <a:ea typeface="Verdana" panose="020B0604030504040204" pitchFamily="34" charset="0"/>
              </a:rPr>
              <a:t>Role of the Executive Team and Stewards</a:t>
            </a:r>
          </a:p>
        </p:txBody>
      </p:sp>
      <p:sp>
        <p:nvSpPr>
          <p:cNvPr id="3" name="Content Placeholder 2"/>
          <p:cNvSpPr>
            <a:spLocks noGrp="1"/>
          </p:cNvSpPr>
          <p:nvPr>
            <p:ph idx="1"/>
          </p:nvPr>
        </p:nvSpPr>
        <p:spPr>
          <a:xfrm>
            <a:off x="706829" y="1809135"/>
            <a:ext cx="8869789" cy="4699820"/>
          </a:xfrm>
        </p:spPr>
        <p:txBody>
          <a:bodyPr>
            <a:normAutofit/>
          </a:bodyPr>
          <a:lstStyle/>
          <a:p>
            <a:pPr marL="0" indent="0">
              <a:buNone/>
            </a:pPr>
            <a:r>
              <a:rPr lang="en-US" dirty="0">
                <a:latin typeface="Verdana" panose="020B0604030504040204" pitchFamily="34" charset="0"/>
                <a:ea typeface="Verdana" panose="020B0604030504040204" pitchFamily="34" charset="0"/>
              </a:rPr>
              <a:t>The Executive Team is voted on by the membership and Stewards are appointed by the Executive Team. Together they:</a:t>
            </a:r>
          </a:p>
          <a:p>
            <a:pPr lvl="1"/>
            <a:r>
              <a:rPr lang="en-US" sz="1900" dirty="0">
                <a:latin typeface="Verdana" panose="020B0604030504040204" pitchFamily="34" charset="0"/>
                <a:ea typeface="Verdana" panose="020B0604030504040204" pitchFamily="34" charset="0"/>
              </a:rPr>
              <a:t>Provide members with support with issues with Management.</a:t>
            </a:r>
          </a:p>
          <a:p>
            <a:pPr lvl="1"/>
            <a:r>
              <a:rPr lang="en-US" sz="1900" dirty="0">
                <a:latin typeface="Verdana" panose="020B0604030504040204" pitchFamily="34" charset="0"/>
                <a:ea typeface="Verdana" panose="020B0604030504040204" pitchFamily="34" charset="0"/>
              </a:rPr>
              <a:t>Assist Management in abiding with the Collective Agreement.</a:t>
            </a:r>
          </a:p>
          <a:p>
            <a:pPr lvl="1"/>
            <a:r>
              <a:rPr lang="en-US" sz="1900" dirty="0">
                <a:latin typeface="Verdana" panose="020B0604030504040204" pitchFamily="34" charset="0"/>
                <a:ea typeface="Verdana" panose="020B0604030504040204" pitchFamily="34" charset="0"/>
              </a:rPr>
              <a:t>File grievances on behalf of members.</a:t>
            </a:r>
          </a:p>
          <a:p>
            <a:pPr lvl="1"/>
            <a:r>
              <a:rPr lang="en-US" sz="1900" dirty="0">
                <a:latin typeface="Verdana" panose="020B0604030504040204" pitchFamily="34" charset="0"/>
                <a:ea typeface="Verdana" panose="020B0604030504040204" pitchFamily="34" charset="0"/>
              </a:rPr>
              <a:t>Facilitate membership meetings where union updates are provided.</a:t>
            </a:r>
          </a:p>
          <a:p>
            <a:pPr lvl="1"/>
            <a:r>
              <a:rPr lang="en-US" sz="1900" dirty="0">
                <a:latin typeface="Verdana" panose="020B0604030504040204" pitchFamily="34" charset="0"/>
                <a:ea typeface="Verdana" panose="020B0604030504040204" pitchFamily="34" charset="0"/>
              </a:rPr>
              <a:t>Attend to the day-to-day tasks associated with running a union including reconciling the finances.</a:t>
            </a:r>
          </a:p>
          <a:p>
            <a:pPr lvl="1"/>
            <a:r>
              <a:rPr lang="en-US" sz="1900" dirty="0">
                <a:latin typeface="Verdana" panose="020B0604030504040204" pitchFamily="34" charset="0"/>
                <a:ea typeface="Verdana" panose="020B0604030504040204" pitchFamily="34" charset="0"/>
              </a:rPr>
              <a:t>Abide by the Local’s bylaw.</a:t>
            </a:r>
          </a:p>
          <a:p>
            <a:pPr lvl="1"/>
            <a:r>
              <a:rPr lang="en-US" sz="1900" dirty="0">
                <a:latin typeface="Verdana" panose="020B0604030504040204" pitchFamily="34" charset="0"/>
                <a:ea typeface="Verdana" panose="020B0604030504040204" pitchFamily="34" charset="0"/>
              </a:rPr>
              <a:t>Provide member’s the opportunity to attend CUPE education courses.</a:t>
            </a:r>
          </a:p>
          <a:p>
            <a:endParaRPr lang="en-US" dirty="0"/>
          </a:p>
        </p:txBody>
      </p:sp>
    </p:spTree>
    <p:extLst>
      <p:ext uri="{BB962C8B-B14F-4D97-AF65-F5344CB8AC3E}">
        <p14:creationId xmlns:p14="http://schemas.microsoft.com/office/powerpoint/2010/main" val="354763413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3DF33A4AB6F6488496E40B917BDD9A" ma:contentTypeVersion="13" ma:contentTypeDescription="Create a new document." ma:contentTypeScope="" ma:versionID="5160c76fd929e636c7a2ce065cadb970">
  <xsd:schema xmlns:xsd="http://www.w3.org/2001/XMLSchema" xmlns:xs="http://www.w3.org/2001/XMLSchema" xmlns:p="http://schemas.microsoft.com/office/2006/metadata/properties" xmlns:ns3="ad504d15-9998-4c73-951f-3dde24de79e6" xmlns:ns4="ef1ee791-47b5-4206-8e08-bd1c1e9a3adc" targetNamespace="http://schemas.microsoft.com/office/2006/metadata/properties" ma:root="true" ma:fieldsID="f500673c262dd3674327bcd1886fe41b" ns3:_="" ns4:_="">
    <xsd:import namespace="ad504d15-9998-4c73-951f-3dde24de79e6"/>
    <xsd:import namespace="ef1ee791-47b5-4206-8e08-bd1c1e9a3ad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504d15-9998-4c73-951f-3dde24de79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1ee791-47b5-4206-8e08-bd1c1e9a3ad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93F069-33DC-49AF-B254-F919DD09CF79}">
  <ds:schemaRefs>
    <ds:schemaRef ds:uri="http://schemas.microsoft.com/sharepoint/v3/contenttype/forms"/>
  </ds:schemaRefs>
</ds:datastoreItem>
</file>

<file path=customXml/itemProps2.xml><?xml version="1.0" encoding="utf-8"?>
<ds:datastoreItem xmlns:ds="http://schemas.openxmlformats.org/officeDocument/2006/customXml" ds:itemID="{CA23B622-B1BD-4191-AC85-5FA88E1411D7}">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ef1ee791-47b5-4206-8e08-bd1c1e9a3adc"/>
    <ds:schemaRef ds:uri="ad504d15-9998-4c73-951f-3dde24de79e6"/>
    <ds:schemaRef ds:uri="http://www.w3.org/XML/1998/namespace"/>
    <ds:schemaRef ds:uri="http://purl.org/dc/terms/"/>
  </ds:schemaRefs>
</ds:datastoreItem>
</file>

<file path=customXml/itemProps3.xml><?xml version="1.0" encoding="utf-8"?>
<ds:datastoreItem xmlns:ds="http://schemas.openxmlformats.org/officeDocument/2006/customXml" ds:itemID="{A7609A5A-7B96-4E62-AE12-3434BC6EFE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504d15-9998-4c73-951f-3dde24de79e6"/>
    <ds:schemaRef ds:uri="ef1ee791-47b5-4206-8e08-bd1c1e9a3a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3479</TotalTime>
  <Words>1631</Words>
  <Application>Microsoft Office PowerPoint</Application>
  <PresentationFormat>Widescreen</PresentationFormat>
  <Paragraphs>151</Paragraphs>
  <Slides>21</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Trebuchet MS</vt:lpstr>
      <vt:lpstr>Verdana</vt:lpstr>
      <vt:lpstr>Wingdings</vt:lpstr>
      <vt:lpstr>Wingdings 3</vt:lpstr>
      <vt:lpstr>Facet</vt:lpstr>
      <vt:lpstr>PowerPoint Presentation</vt:lpstr>
      <vt:lpstr>ROLE OF THE UNION</vt:lpstr>
      <vt:lpstr>CUPE Local 973</vt:lpstr>
      <vt:lpstr>CUPE 973 History</vt:lpstr>
      <vt:lpstr>CUPE 973 Collective Agreement 1964</vt:lpstr>
      <vt:lpstr>Current Collective Agreement </vt:lpstr>
      <vt:lpstr>973 Website &amp; Membership Meetings</vt:lpstr>
      <vt:lpstr>Role of the Union</vt:lpstr>
      <vt:lpstr>Role of the Executive Team and Stewards</vt:lpstr>
      <vt:lpstr>Member Wellness</vt:lpstr>
      <vt:lpstr>Membership Cards</vt:lpstr>
      <vt:lpstr>Reasons to Contact a Steward</vt:lpstr>
      <vt:lpstr>Reasons to be Unionized</vt:lpstr>
      <vt:lpstr>Benefits of Unions</vt:lpstr>
      <vt:lpstr>The Grievance Process</vt:lpstr>
      <vt:lpstr>The Bargaining Process</vt:lpstr>
      <vt:lpstr>The Bargaining Process cont’d</vt:lpstr>
      <vt:lpstr>The Bargaining Process cont’d</vt:lpstr>
      <vt:lpstr>The Bargaining Process cont’d</vt:lpstr>
      <vt:lpstr>Engaging Members</vt:lpstr>
      <vt:lpstr>PowerPoint Presentation</vt:lpstr>
    </vt:vector>
  </TitlesOfParts>
  <Company>City of Guelph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Connie McDonald</dc:creator>
  <cp:lastModifiedBy>Megan Holdbrook</cp:lastModifiedBy>
  <cp:revision>97</cp:revision>
  <cp:lastPrinted>2019-12-12T12:45:09Z</cp:lastPrinted>
  <dcterms:created xsi:type="dcterms:W3CDTF">2019-09-01T01:02:46Z</dcterms:created>
  <dcterms:modified xsi:type="dcterms:W3CDTF">2021-10-13T14:47:07Z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0x010100C43DF33A4AB6F6488496E40B917BDD9A</vt:lpwstr>
  </property>
</Properties>
</file>